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0"/>
  </p:notesMasterIdLst>
  <p:sldIdLst>
    <p:sldId id="478" r:id="rId2"/>
    <p:sldId id="490" r:id="rId3"/>
    <p:sldId id="489" r:id="rId4"/>
    <p:sldId id="479" r:id="rId5"/>
    <p:sldId id="501" r:id="rId6"/>
    <p:sldId id="421" r:id="rId7"/>
    <p:sldId id="500" r:id="rId8"/>
    <p:sldId id="554" r:id="rId9"/>
    <p:sldId id="422" r:id="rId10"/>
    <p:sldId id="509" r:id="rId11"/>
    <p:sldId id="544" r:id="rId12"/>
    <p:sldId id="423" r:id="rId13"/>
    <p:sldId id="425" r:id="rId14"/>
    <p:sldId id="503" r:id="rId15"/>
    <p:sldId id="491" r:id="rId16"/>
    <p:sldId id="505" r:id="rId17"/>
    <p:sldId id="506" r:id="rId18"/>
    <p:sldId id="507" r:id="rId19"/>
    <p:sldId id="419" r:id="rId20"/>
    <p:sldId id="420" r:id="rId21"/>
    <p:sldId id="480" r:id="rId22"/>
    <p:sldId id="545" r:id="rId23"/>
    <p:sldId id="431" r:id="rId24"/>
    <p:sldId id="432" r:id="rId25"/>
    <p:sldId id="438" r:id="rId26"/>
    <p:sldId id="441" r:id="rId27"/>
    <p:sldId id="443" r:id="rId28"/>
    <p:sldId id="445" r:id="rId29"/>
    <p:sldId id="446" r:id="rId30"/>
    <p:sldId id="495" r:id="rId31"/>
    <p:sldId id="453" r:id="rId32"/>
    <p:sldId id="474" r:id="rId33"/>
    <p:sldId id="573" r:id="rId34"/>
    <p:sldId id="572" r:id="rId35"/>
    <p:sldId id="546" r:id="rId36"/>
    <p:sldId id="560" r:id="rId37"/>
    <p:sldId id="556" r:id="rId38"/>
    <p:sldId id="557" r:id="rId39"/>
    <p:sldId id="558" r:id="rId40"/>
    <p:sldId id="559" r:id="rId41"/>
    <p:sldId id="561" r:id="rId42"/>
    <p:sldId id="562" r:id="rId43"/>
    <p:sldId id="563" r:id="rId44"/>
    <p:sldId id="564" r:id="rId45"/>
    <p:sldId id="565" r:id="rId46"/>
    <p:sldId id="566" r:id="rId47"/>
    <p:sldId id="567" r:id="rId48"/>
    <p:sldId id="568" r:id="rId49"/>
    <p:sldId id="569" r:id="rId50"/>
    <p:sldId id="571" r:id="rId51"/>
    <p:sldId id="460" r:id="rId52"/>
    <p:sldId id="461" r:id="rId53"/>
    <p:sldId id="574" r:id="rId54"/>
    <p:sldId id="575" r:id="rId55"/>
    <p:sldId id="576" r:id="rId56"/>
    <p:sldId id="492" r:id="rId57"/>
    <p:sldId id="493" r:id="rId58"/>
    <p:sldId id="543"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416E07-232A-40FB-BA7A-DF197CAEF091}" type="datetimeFigureOut">
              <a:rPr lang="en-CA" smtClean="0"/>
              <a:t>24/09/2014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912A7-FAD0-4F08-B1FC-E60941BDA9C2}" type="slidenum">
              <a:rPr lang="en-CA" smtClean="0"/>
              <a:t>‹#›</a:t>
            </a:fld>
            <a:endParaRPr lang="en-CA"/>
          </a:p>
        </p:txBody>
      </p:sp>
    </p:spTree>
    <p:extLst>
      <p:ext uri="{BB962C8B-B14F-4D97-AF65-F5344CB8AC3E}">
        <p14:creationId xmlns:p14="http://schemas.microsoft.com/office/powerpoint/2010/main" val="152376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1pPr>
            <a:lvl2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2pPr>
            <a:lvl3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3pPr>
            <a:lvl4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4pPr>
            <a:lvl5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9pPr>
          </a:lstStyle>
          <a:p>
            <a:pPr eaLnBrk="1">
              <a:buFont typeface="Times New Roman" pitchFamily="18" charset="0"/>
              <a:buNone/>
            </a:pPr>
            <a:fld id="{6E97D65C-C2D0-4CFE-A193-68459C43495A}" type="slidenum">
              <a:rPr lang="en-US" altLang="en-US" smtClean="0">
                <a:solidFill>
                  <a:srgbClr val="000000"/>
                </a:solidFill>
                <a:latin typeface="Times New Roman" pitchFamily="18" charset="0"/>
              </a:rPr>
              <a:pPr eaLnBrk="1">
                <a:buFont typeface="Times New Roman" pitchFamily="18" charset="0"/>
                <a:buNone/>
              </a:pPr>
              <a:t>14</a:t>
            </a:fld>
            <a:endParaRPr lang="en-US" altLang="en-US" smtClean="0">
              <a:solidFill>
                <a:srgbClr val="000000"/>
              </a:solidFill>
              <a:latin typeface="Times New Roman" pitchFamily="18" charset="0"/>
            </a:endParaRPr>
          </a:p>
        </p:txBody>
      </p:sp>
      <p:sp>
        <p:nvSpPr>
          <p:cNvPr id="34819"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Grp="1" noChangeArrowheads="1"/>
          </p:cNvSpPr>
          <p:nvPr>
            <p:ph type="body" idx="1"/>
          </p:nvPr>
        </p:nvSpPr>
        <p:spPr>
          <a:xfrm>
            <a:off x="686360" y="4342535"/>
            <a:ext cx="5486681" cy="4114511"/>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1pPr>
            <a:lvl2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2pPr>
            <a:lvl3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3pPr>
            <a:lvl4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4pPr>
            <a:lvl5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9pPr>
          </a:lstStyle>
          <a:p>
            <a:pPr eaLnBrk="1">
              <a:buFont typeface="Times New Roman" pitchFamily="18" charset="0"/>
              <a:buNone/>
            </a:pPr>
            <a:fld id="{4D41355F-152F-4862-8927-9D7130DDE64F}" type="slidenum">
              <a:rPr lang="en-US" altLang="en-US" smtClean="0">
                <a:solidFill>
                  <a:srgbClr val="000000"/>
                </a:solidFill>
                <a:latin typeface="Times New Roman" pitchFamily="18" charset="0"/>
              </a:rPr>
              <a:pPr eaLnBrk="1">
                <a:buFont typeface="Times New Roman" pitchFamily="18" charset="0"/>
                <a:buNone/>
              </a:pPr>
              <a:t>16</a:t>
            </a:fld>
            <a:endParaRPr lang="en-US" altLang="en-US" smtClean="0">
              <a:solidFill>
                <a:srgbClr val="000000"/>
              </a:solidFill>
              <a:latin typeface="Times New Roman" pitchFamily="18" charset="0"/>
            </a:endParaRPr>
          </a:p>
        </p:txBody>
      </p:sp>
      <p:sp>
        <p:nvSpPr>
          <p:cNvPr id="4608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p:cNvSpPr>
            <a:spLocks noGrp="1" noChangeArrowheads="1"/>
          </p:cNvSpPr>
          <p:nvPr>
            <p:ph type="body" idx="1"/>
          </p:nvPr>
        </p:nvSpPr>
        <p:spPr>
          <a:xfrm>
            <a:off x="686360" y="4342535"/>
            <a:ext cx="5486681" cy="4114511"/>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1pPr>
            <a:lvl2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2pPr>
            <a:lvl3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3pPr>
            <a:lvl4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4pPr>
            <a:lvl5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9pPr>
          </a:lstStyle>
          <a:p>
            <a:pPr eaLnBrk="1">
              <a:buFont typeface="Times New Roman" pitchFamily="18" charset="0"/>
              <a:buNone/>
            </a:pPr>
            <a:fld id="{5D24ED3C-B5EF-4638-B3C9-1FA5EAC895A1}" type="slidenum">
              <a:rPr lang="en-US" altLang="en-US" smtClean="0">
                <a:solidFill>
                  <a:srgbClr val="000000"/>
                </a:solidFill>
                <a:latin typeface="Times New Roman" pitchFamily="18" charset="0"/>
              </a:rPr>
              <a:pPr eaLnBrk="1">
                <a:buFont typeface="Times New Roman" pitchFamily="18" charset="0"/>
                <a:buNone/>
              </a:pPr>
              <a:t>17</a:t>
            </a:fld>
            <a:endParaRPr lang="en-US" altLang="en-US" smtClean="0">
              <a:solidFill>
                <a:srgbClr val="000000"/>
              </a:solidFill>
              <a:latin typeface="Times New Roman" pitchFamily="18" charset="0"/>
            </a:endParaRPr>
          </a:p>
        </p:txBody>
      </p:sp>
      <p:sp>
        <p:nvSpPr>
          <p:cNvPr id="47107"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686360" y="4342535"/>
            <a:ext cx="5486681" cy="4114511"/>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1pPr>
            <a:lvl2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2pPr>
            <a:lvl3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3pPr>
            <a:lvl4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4pPr>
            <a:lvl5pPr eaLnBrk="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ea typeface="Arial Unicode MS" pitchFamily="34" charset="-128"/>
                <a:cs typeface="Arial Unicode MS" pitchFamily="34" charset="-128"/>
              </a:defRPr>
            </a:lvl9pPr>
          </a:lstStyle>
          <a:p>
            <a:pPr eaLnBrk="1">
              <a:buFont typeface="Times New Roman" pitchFamily="18" charset="0"/>
              <a:buNone/>
            </a:pPr>
            <a:fld id="{90A9CA3A-C14C-4F91-8678-2CF0149FE4F8}" type="slidenum">
              <a:rPr lang="en-US" altLang="en-US" smtClean="0">
                <a:solidFill>
                  <a:srgbClr val="000000"/>
                </a:solidFill>
                <a:latin typeface="Times New Roman" pitchFamily="18" charset="0"/>
              </a:rPr>
              <a:pPr eaLnBrk="1">
                <a:buFont typeface="Times New Roman" pitchFamily="18" charset="0"/>
                <a:buNone/>
              </a:pPr>
              <a:t>18</a:t>
            </a:fld>
            <a:endParaRPr lang="en-US" altLang="en-US" smtClean="0">
              <a:solidFill>
                <a:srgbClr val="000000"/>
              </a:solidFill>
              <a:latin typeface="Times New Roman" pitchFamily="18" charset="0"/>
            </a:endParaRPr>
          </a:p>
        </p:txBody>
      </p:sp>
      <p:sp>
        <p:nvSpPr>
          <p:cNvPr id="4813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p:cNvSpPr>
            <a:spLocks noGrp="1" noChangeArrowheads="1"/>
          </p:cNvSpPr>
          <p:nvPr>
            <p:ph type="body" idx="1"/>
          </p:nvPr>
        </p:nvSpPr>
        <p:spPr>
          <a:xfrm>
            <a:off x="686360" y="4342535"/>
            <a:ext cx="5486681" cy="4114511"/>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32F7E-1256-49C8-832F-DBA278693B38}" type="slidenum">
              <a:rPr lang="en-US" smtClean="0"/>
              <a:t>23</a:t>
            </a:fld>
            <a:endParaRPr lang="en-US" dirty="0"/>
          </a:p>
        </p:txBody>
      </p:sp>
    </p:spTree>
    <p:extLst>
      <p:ext uri="{BB962C8B-B14F-4D97-AF65-F5344CB8AC3E}">
        <p14:creationId xmlns:p14="http://schemas.microsoft.com/office/powerpoint/2010/main" val="257044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5951BA-72D1-485E-917E-0CF90E3D3898}" type="datetimeFigureOut">
              <a:rPr lang="en-CA" smtClean="0"/>
              <a:t>24/09/2014</a:t>
            </a:fld>
            <a:endParaRPr lang="en-C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C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8DE481B-FF80-467F-B566-FEAC7DB30C63}"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B8DE481B-FF80-467F-B566-FEAC7DB30C63}"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B8DE481B-FF80-467F-B566-FEAC7DB30C63}"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B8DE481B-FF80-467F-B566-FEAC7DB30C63}" type="slidenum">
              <a:rPr lang="en-CA" smtClean="0"/>
              <a:t>‹#›</a:t>
            </a:fld>
            <a:endParaRPr lang="en-CA"/>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B8DE481B-FF80-467F-B566-FEAC7DB30C63}" type="slidenum">
              <a:rPr lang="en-CA" smtClean="0"/>
              <a:t>‹#›</a:t>
            </a:fld>
            <a:endParaRPr lang="en-C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B8DE481B-FF80-467F-B566-FEAC7DB30C63}" type="slidenum">
              <a:rPr lang="en-CA" smtClean="0"/>
              <a:t>‹#›</a:t>
            </a:fld>
            <a:endParaRPr lang="en-CA"/>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8" name="Footer Placeholder 7"/>
          <p:cNvSpPr>
            <a:spLocks noGrp="1"/>
          </p:cNvSpPr>
          <p:nvPr>
            <p:ph type="ftr" sz="quarter" idx="11"/>
          </p:nvPr>
        </p:nvSpPr>
        <p:spPr/>
        <p:txBody>
          <a:bodyPr/>
          <a:lstStyle>
            <a:extLst/>
          </a:lstStyle>
          <a:p>
            <a:endParaRPr lang="en-CA"/>
          </a:p>
        </p:txBody>
      </p:sp>
      <p:sp>
        <p:nvSpPr>
          <p:cNvPr id="9" name="Slide Number Placeholder 8"/>
          <p:cNvSpPr>
            <a:spLocks noGrp="1"/>
          </p:cNvSpPr>
          <p:nvPr>
            <p:ph type="sldNum" sz="quarter" idx="12"/>
          </p:nvPr>
        </p:nvSpPr>
        <p:spPr/>
        <p:txBody>
          <a:bodyPr/>
          <a:lstStyle>
            <a:extLst/>
          </a:lstStyle>
          <a:p>
            <a:fld id="{B8DE481B-FF80-467F-B566-FEAC7DB30C63}"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4" name="Footer Placeholder 3"/>
          <p:cNvSpPr>
            <a:spLocks noGrp="1"/>
          </p:cNvSpPr>
          <p:nvPr>
            <p:ph type="ftr" sz="quarter" idx="11"/>
          </p:nvPr>
        </p:nvSpPr>
        <p:spPr/>
        <p:txBody>
          <a:bodyPr/>
          <a:lstStyle>
            <a:extLst/>
          </a:lstStyle>
          <a:p>
            <a:endParaRPr lang="en-CA"/>
          </a:p>
        </p:txBody>
      </p:sp>
      <p:sp>
        <p:nvSpPr>
          <p:cNvPr id="5" name="Slide Number Placeholder 4"/>
          <p:cNvSpPr>
            <a:spLocks noGrp="1"/>
          </p:cNvSpPr>
          <p:nvPr>
            <p:ph type="sldNum" sz="quarter" idx="12"/>
          </p:nvPr>
        </p:nvSpPr>
        <p:spPr/>
        <p:txBody>
          <a:bodyPr/>
          <a:lstStyle>
            <a:extLst/>
          </a:lstStyle>
          <a:p>
            <a:fld id="{B8DE481B-FF80-467F-B566-FEAC7DB30C63}" type="slidenum">
              <a:rPr lang="en-CA" smtClean="0"/>
              <a:t>‹#›</a:t>
            </a:fld>
            <a:endParaRPr lang="en-CA"/>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B5951BA-72D1-485E-917E-0CF90E3D3898}" type="datetimeFigureOut">
              <a:rPr lang="en-CA" smtClean="0"/>
              <a:t>24/09/2014</a:t>
            </a:fld>
            <a:endParaRPr lang="en-CA"/>
          </a:p>
        </p:txBody>
      </p:sp>
      <p:sp>
        <p:nvSpPr>
          <p:cNvPr id="3" name="Footer Placeholder 2"/>
          <p:cNvSpPr>
            <a:spLocks noGrp="1"/>
          </p:cNvSpPr>
          <p:nvPr>
            <p:ph type="ftr" sz="quarter" idx="11"/>
          </p:nvPr>
        </p:nvSpPr>
        <p:spPr/>
        <p:txBody>
          <a:bodyPr/>
          <a:lstStyle>
            <a:extLst/>
          </a:lstStyle>
          <a:p>
            <a:endParaRPr lang="en-CA"/>
          </a:p>
        </p:txBody>
      </p:sp>
      <p:sp>
        <p:nvSpPr>
          <p:cNvPr id="4" name="Slide Number Placeholder 3"/>
          <p:cNvSpPr>
            <a:spLocks noGrp="1"/>
          </p:cNvSpPr>
          <p:nvPr>
            <p:ph type="sldNum" sz="quarter" idx="12"/>
          </p:nvPr>
        </p:nvSpPr>
        <p:spPr/>
        <p:txBody>
          <a:bodyPr/>
          <a:lstStyle>
            <a:extLst/>
          </a:lstStyle>
          <a:p>
            <a:fld id="{B8DE481B-FF80-467F-B566-FEAC7DB30C63}"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5951BA-72D1-485E-917E-0CF90E3D3898}" type="datetimeFigureOut">
              <a:rPr lang="en-CA" smtClean="0"/>
              <a:t>24/09/2014</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B8DE481B-FF80-467F-B566-FEAC7DB30C63}"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B5951BA-72D1-485E-917E-0CF90E3D3898}" type="datetimeFigureOut">
              <a:rPr lang="en-CA" smtClean="0"/>
              <a:t>24/09/2014</a:t>
            </a:fld>
            <a:endParaRPr lang="en-C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C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8DE481B-FF80-467F-B566-FEAC7DB30C63}" type="slidenum">
              <a:rPr lang="en-CA" smtClean="0"/>
              <a:t>‹#›</a:t>
            </a:fld>
            <a:endParaRPr lang="en-C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5951BA-72D1-485E-917E-0CF90E3D3898}" type="datetimeFigureOut">
              <a:rPr lang="en-CA" smtClean="0"/>
              <a:t>24/09/2014</a:t>
            </a:fld>
            <a:endParaRPr lang="en-C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C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8DE481B-FF80-467F-B566-FEAC7DB30C63}"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5"/>
            <a:ext cx="7772400" cy="2457618"/>
          </a:xfrm>
        </p:spPr>
        <p:txBody>
          <a:bodyPr>
            <a:normAutofit/>
          </a:bodyPr>
          <a:lstStyle/>
          <a:p>
            <a:pPr algn="ctr"/>
            <a:r>
              <a:rPr lang="en-US" sz="3100" i="1" dirty="0" smtClean="0">
                <a:solidFill>
                  <a:srgbClr val="FF0000"/>
                </a:solidFill>
                <a:latin typeface="Bell MT" panose="02020503060305020303" pitchFamily="18" charset="0"/>
              </a:rPr>
              <a:t>Syria </a:t>
            </a:r>
            <a:br>
              <a:rPr lang="en-US" sz="3100" i="1" dirty="0" smtClean="0">
                <a:solidFill>
                  <a:srgbClr val="FF0000"/>
                </a:solidFill>
                <a:latin typeface="Bell MT" panose="02020503060305020303" pitchFamily="18" charset="0"/>
              </a:rPr>
            </a:br>
            <a:r>
              <a:rPr lang="en-US" sz="3100" i="1" dirty="0" smtClean="0">
                <a:solidFill>
                  <a:srgbClr val="FF0000"/>
                </a:solidFill>
                <a:latin typeface="Bell MT" panose="02020503060305020303" pitchFamily="18" charset="0"/>
              </a:rPr>
              <a:t>From Struggle for Freedom to Humanitarian Crisis </a:t>
            </a:r>
            <a:r>
              <a:rPr lang="en-US" sz="3100" i="1" dirty="0" smtClean="0">
                <a:solidFill>
                  <a:srgbClr val="FF0000"/>
                </a:solidFill>
                <a:latin typeface="Bell MT" panose="02020503060305020303" pitchFamily="18" charset="0"/>
              </a:rPr>
              <a:t/>
            </a:r>
            <a:br>
              <a:rPr lang="en-US" sz="3100" i="1" dirty="0" smtClean="0">
                <a:solidFill>
                  <a:srgbClr val="FF0000"/>
                </a:solidFill>
                <a:latin typeface="Bell MT" panose="02020503060305020303" pitchFamily="18" charset="0"/>
              </a:rPr>
            </a:br>
            <a:r>
              <a:rPr lang="en-US" sz="3100" i="1" dirty="0" smtClean="0">
                <a:solidFill>
                  <a:srgbClr val="FF0000"/>
                </a:solidFill>
                <a:latin typeface="Bell MT" panose="02020503060305020303" pitchFamily="18" charset="0"/>
              </a:rPr>
              <a:t> </a:t>
            </a:r>
            <a:endParaRPr lang="en-CA" sz="3100" dirty="0">
              <a:solidFill>
                <a:srgbClr val="FF0000"/>
              </a:solidFill>
            </a:endParaRPr>
          </a:p>
        </p:txBody>
      </p:sp>
      <p:sp>
        <p:nvSpPr>
          <p:cNvPr id="3" name="Subtitle 2"/>
          <p:cNvSpPr>
            <a:spLocks noGrp="1"/>
          </p:cNvSpPr>
          <p:nvPr>
            <p:ph type="subTitle" idx="1"/>
          </p:nvPr>
        </p:nvSpPr>
        <p:spPr/>
        <p:txBody>
          <a:bodyPr>
            <a:noAutofit/>
          </a:bodyPr>
          <a:lstStyle/>
          <a:p>
            <a:pPr algn="ctr"/>
            <a:r>
              <a:rPr lang="en-US" sz="2400" dirty="0" err="1"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Dr.Radwan</a:t>
            </a:r>
            <a:r>
              <a:rPr lang="en-US" sz="240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Ziadeh</a:t>
            </a:r>
            <a:r>
              <a:rPr lang="en-US" sz="2400"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r>
              <a:rPr lang="en-US" sz="2400" dirty="0" smtClean="0">
                <a:solidFill>
                  <a:schemeClr val="tx1"/>
                </a:solidFill>
                <a:latin typeface="Agency FB" panose="020B0503020202020204" pitchFamily="34" charset="0"/>
                <a:ea typeface="Arial Unicode MS" panose="020B0604020202020204" pitchFamily="34" charset="-128"/>
                <a:cs typeface="Arial Unicode MS" panose="020B0604020202020204" pitchFamily="34" charset="-128"/>
              </a:rPr>
              <a:t>Director, Syrian </a:t>
            </a:r>
            <a:r>
              <a:rPr lang="en-US" sz="2400" dirty="0" smtClean="0">
                <a:solidFill>
                  <a:schemeClr val="tx1"/>
                </a:solidFill>
                <a:latin typeface="Agency FB" panose="020B0503020202020204" pitchFamily="34" charset="0"/>
                <a:ea typeface="Arial Unicode MS" panose="020B0604020202020204" pitchFamily="34" charset="-128"/>
                <a:cs typeface="Arial Unicode MS" panose="020B0604020202020204" pitchFamily="34" charset="-128"/>
              </a:rPr>
              <a:t>Center for Political and Strategic </a:t>
            </a:r>
            <a:r>
              <a:rPr lang="en-US" sz="2400" dirty="0" smtClean="0">
                <a:solidFill>
                  <a:schemeClr val="tx1"/>
                </a:solidFill>
                <a:latin typeface="Agency FB" panose="020B0503020202020204" pitchFamily="34" charset="0"/>
                <a:ea typeface="Arial Unicode MS" panose="020B0604020202020204" pitchFamily="34" charset="-128"/>
                <a:cs typeface="Arial Unicode MS" panose="020B0604020202020204" pitchFamily="34" charset="-128"/>
              </a:rPr>
              <a:t>Studies</a:t>
            </a:r>
            <a:endParaRPr lang="en-US" sz="2400" dirty="0" smtClean="0">
              <a:solidFill>
                <a:schemeClr val="tx1"/>
              </a:solidFill>
              <a:latin typeface="Agency FB" panose="020B0503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97784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696244"/>
            <a:ext cx="6858000" cy="4095750"/>
          </a:xfrm>
        </p:spPr>
      </p:pic>
      <p:sp>
        <p:nvSpPr>
          <p:cNvPr id="2" name="Title 1"/>
          <p:cNvSpPr>
            <a:spLocks noGrp="1"/>
          </p:cNvSpPr>
          <p:nvPr>
            <p:ph type="title"/>
          </p:nvPr>
        </p:nvSpPr>
        <p:spPr/>
        <p:txBody>
          <a:bodyPr/>
          <a:lstStyle/>
          <a:p>
            <a:r>
              <a:rPr lang="en-US" dirty="0" err="1" smtClean="0"/>
              <a:t>Darraya</a:t>
            </a:r>
            <a:r>
              <a:rPr lang="en-US" dirty="0" smtClean="0"/>
              <a:t> Cemetery </a:t>
            </a:r>
            <a:endParaRPr lang="en-CA" dirty="0"/>
          </a:p>
        </p:txBody>
      </p:sp>
    </p:spTree>
    <p:extLst>
      <p:ext uri="{BB962C8B-B14F-4D97-AF65-F5344CB8AC3E}">
        <p14:creationId xmlns:p14="http://schemas.microsoft.com/office/powerpoint/2010/main" val="108992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a:t>
            </a:r>
            <a:endParaRPr lang="en-CA" dirty="0"/>
          </a:p>
        </p:txBody>
      </p:sp>
      <p:sp>
        <p:nvSpPr>
          <p:cNvPr id="3" name="Text Placeholder 2"/>
          <p:cNvSpPr>
            <a:spLocks noGrp="1"/>
          </p:cNvSpPr>
          <p:nvPr>
            <p:ph type="body" idx="1"/>
          </p:nvPr>
        </p:nvSpPr>
        <p:spPr/>
        <p:txBody>
          <a:bodyPr/>
          <a:lstStyle/>
          <a:p>
            <a:endParaRPr lang="en-CA" dirty="0"/>
          </a:p>
        </p:txBody>
      </p:sp>
      <p:sp>
        <p:nvSpPr>
          <p:cNvPr id="4" name="Text Placeholder 3"/>
          <p:cNvSpPr>
            <a:spLocks noGrp="1"/>
          </p:cNvSpPr>
          <p:nvPr>
            <p:ph type="body" sz="half" idx="3"/>
          </p:nvPr>
        </p:nvSpPr>
        <p:spPr/>
        <p:txBody>
          <a:bodyPr/>
          <a:lstStyle/>
          <a:p>
            <a:r>
              <a:rPr lang="en-CA" dirty="0"/>
              <a:t>ban </a:t>
            </a:r>
            <a:r>
              <a:rPr lang="en-CA" dirty="0" err="1"/>
              <a:t>ki</a:t>
            </a:r>
            <a:r>
              <a:rPr lang="en-CA" dirty="0"/>
              <a:t> moon</a:t>
            </a:r>
          </a:p>
        </p:txBody>
      </p:sp>
      <p:sp>
        <p:nvSpPr>
          <p:cNvPr id="5" name="Content Placeholder 4"/>
          <p:cNvSpPr>
            <a:spLocks noGrp="1"/>
          </p:cNvSpPr>
          <p:nvPr>
            <p:ph sz="quarter" idx="2"/>
          </p:nvPr>
        </p:nvSpPr>
        <p:spPr/>
        <p:txBody>
          <a:bodyPr/>
          <a:lstStyle/>
          <a:p>
            <a:r>
              <a:rPr lang="en-CA" dirty="0"/>
              <a:t>The UN Secretary General has condemned “the appalling and brutal crime” in the town of </a:t>
            </a:r>
            <a:r>
              <a:rPr lang="en-CA" dirty="0" err="1"/>
              <a:t>Daraya</a:t>
            </a:r>
            <a:r>
              <a:rPr lang="en-CA" dirty="0"/>
              <a:t>, calling for an inquest into the reported killing of more than 700 people in 26</a:t>
            </a:r>
            <a:r>
              <a:rPr lang="en-CA" baseline="30000" dirty="0"/>
              <a:t>th</a:t>
            </a:r>
            <a:r>
              <a:rPr lang="en-CA" dirty="0"/>
              <a:t> of August </a:t>
            </a:r>
            <a:r>
              <a:rPr lang="en-CA" dirty="0" smtClean="0"/>
              <a:t>2012</a:t>
            </a:r>
            <a:endParaRPr lang="en-CA" dirty="0"/>
          </a:p>
          <a:p>
            <a:endParaRPr lang="en-CA" dirty="0"/>
          </a:p>
        </p:txBody>
      </p:sp>
      <p:sp>
        <p:nvSpPr>
          <p:cNvPr id="6" name="Content Placeholder 5"/>
          <p:cNvSpPr>
            <a:spLocks noGrp="1"/>
          </p:cNvSpPr>
          <p:nvPr>
            <p:ph sz="quarter" idx="4"/>
          </p:nvPr>
        </p:nvSpPr>
        <p:spPr/>
        <p:txBody>
          <a:bodyPr/>
          <a:lstStyle/>
          <a:p>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844824"/>
            <a:ext cx="2520279"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643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Justice and Accountability </a:t>
            </a:r>
            <a:endParaRPr lang="en-CA" dirty="0"/>
          </a:p>
        </p:txBody>
      </p:sp>
      <p:pic>
        <p:nvPicPr>
          <p:cNvPr id="5123" name="Picture 3" descr="C:\My articles\Darraya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76875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666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Peaceful uprising </a:t>
            </a:r>
            <a:endParaRPr lang="en-CA"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56792"/>
            <a:ext cx="7474024" cy="439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48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idx="1"/>
          </p:nvPr>
        </p:nvSpPr>
        <p:spPr>
          <a:xfrm>
            <a:off x="456481" y="4232605"/>
            <a:ext cx="8228160" cy="2321524"/>
          </a:xfrm>
        </p:spPr>
        <p:txBody>
          <a:bodyPr tIns="19201" anchor="t"/>
          <a:lstStyle/>
          <a:p>
            <a:pPr marL="311045" indent="-311045" algn="just">
              <a:spcAft>
                <a:spcPts val="1282"/>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1800" b="1" dirty="0" err="1" smtClean="0">
                <a:latin typeface="Times New Roman" pitchFamily="18" charset="0"/>
                <a:cs typeface="Times New Roman" pitchFamily="18" charset="0"/>
              </a:rPr>
              <a:t>Ghiyath</a:t>
            </a:r>
            <a:r>
              <a:rPr lang="en-US" sz="1800" b="1" dirty="0" smtClean="0">
                <a:latin typeface="Times New Roman" pitchFamily="18" charset="0"/>
                <a:cs typeface="Times New Roman" pitchFamily="18" charset="0"/>
              </a:rPr>
              <a:t> </a:t>
            </a:r>
            <a:r>
              <a:rPr lang="en-US" sz="1800" b="1" dirty="0" err="1">
                <a:latin typeface="Times New Roman" pitchFamily="18" charset="0"/>
                <a:cs typeface="Times New Roman" pitchFamily="18" charset="0"/>
              </a:rPr>
              <a:t>Matar</a:t>
            </a:r>
            <a:r>
              <a:rPr lang="en-US" sz="1800" b="1" dirty="0">
                <a:latin typeface="Times New Roman" pitchFamily="18" charset="0"/>
                <a:cs typeface="Times New Roman" pitchFamily="18" charset="0"/>
              </a:rPr>
              <a:t> was killed under torture in the dungeons of the prisons of Syrian Air Force Intelligence. His body was delivered to his family on September 10, 2011, three days after he was arrested.</a:t>
            </a:r>
          </a:p>
          <a:p>
            <a:pPr marL="311045" indent="-311045" algn="just">
              <a:spcAft>
                <a:spcPts val="1282"/>
              </a:spcAft>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1800" b="1" dirty="0" smtClean="0">
                <a:latin typeface="Times New Roman" pitchFamily="18" charset="0"/>
                <a:cs typeface="Times New Roman" pitchFamily="18" charset="0"/>
              </a:rPr>
              <a:t>In </a:t>
            </a:r>
            <a:r>
              <a:rPr lang="en-US" sz="1800" b="1" dirty="0" err="1">
                <a:latin typeface="Times New Roman" pitchFamily="18" charset="0"/>
                <a:cs typeface="Times New Roman" pitchFamily="18" charset="0"/>
              </a:rPr>
              <a:t>Darayya</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Ghiyath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Matar</a:t>
            </a:r>
            <a:r>
              <a:rPr lang="en-US" sz="1800" b="1" dirty="0">
                <a:latin typeface="Times New Roman" pitchFamily="18" charset="0"/>
                <a:cs typeface="Times New Roman" pitchFamily="18" charset="0"/>
              </a:rPr>
              <a:t> was regarded as a hero, an inspirational organizer of anti-government rallies whose passionate commitment to nonviolence earned him the nickname “Little Gandhi.”</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20" y="782003"/>
            <a:ext cx="4147200" cy="32691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400" y="782003"/>
            <a:ext cx="4325760" cy="32691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Rectangle 1"/>
          <p:cNvSpPr txBox="1">
            <a:spLocks noChangeArrowheads="1"/>
          </p:cNvSpPr>
          <p:nvPr/>
        </p:nvSpPr>
        <p:spPr bwMode="auto">
          <a:xfrm>
            <a:off x="2567520" y="180019"/>
            <a:ext cx="3594240" cy="483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9201" rIns="0" bIns="0"/>
          <a:lstStyle>
            <a:lvl1pPr marL="342900" indent="-3429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Arial Unicode MS" pitchFamily="34" charset="-128"/>
                <a:cs typeface="Arial Unicode MS" pitchFamily="34" charset="-128"/>
              </a:defRPr>
            </a:lvl9pPr>
          </a:lstStyle>
          <a:p>
            <a:pPr algn="ctr" eaLnBrk="1">
              <a:spcAft>
                <a:spcPts val="1282"/>
              </a:spcAft>
            </a:pPr>
            <a:r>
              <a:rPr lang="en-US" altLang="en-US" sz="2200" b="1" dirty="0" smtClean="0">
                <a:solidFill>
                  <a:srgbClr val="000000"/>
                </a:solidFill>
                <a:latin typeface="Times New Roman" pitchFamily="18" charset="0"/>
                <a:cs typeface="Times New Roman" pitchFamily="18" charset="0"/>
              </a:rPr>
              <a:t>Little Gandhi </a:t>
            </a:r>
            <a:r>
              <a:rPr lang="en-US" altLang="en-US" sz="2200" b="1" dirty="0" err="1" smtClean="0">
                <a:solidFill>
                  <a:srgbClr val="000000"/>
                </a:solidFill>
                <a:latin typeface="Times New Roman" pitchFamily="18" charset="0"/>
                <a:cs typeface="Times New Roman" pitchFamily="18" charset="0"/>
              </a:rPr>
              <a:t>Ghiyath</a:t>
            </a:r>
            <a:r>
              <a:rPr lang="en-US" altLang="en-US" sz="2200" b="1" dirty="0" smtClean="0">
                <a:solidFill>
                  <a:srgbClr val="000000"/>
                </a:solidFill>
                <a:latin typeface="Times New Roman" pitchFamily="18" charset="0"/>
                <a:cs typeface="Times New Roman" pitchFamily="18" charset="0"/>
              </a:rPr>
              <a:t> </a:t>
            </a:r>
            <a:r>
              <a:rPr lang="en-US" altLang="en-US" sz="2200" b="1" dirty="0" err="1">
                <a:solidFill>
                  <a:srgbClr val="000000"/>
                </a:solidFill>
                <a:latin typeface="Times New Roman" pitchFamily="18" charset="0"/>
                <a:cs typeface="Times New Roman" pitchFamily="18" charset="0"/>
              </a:rPr>
              <a:t>Matar</a:t>
            </a:r>
            <a:endParaRPr lang="en-US" altLang="en-US" sz="2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8254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844824"/>
            <a:ext cx="6840760"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err="1" smtClean="0"/>
              <a:t>Ammar</a:t>
            </a:r>
            <a:r>
              <a:rPr lang="en-US" sz="3200" dirty="0" smtClean="0"/>
              <a:t> </a:t>
            </a:r>
            <a:r>
              <a:rPr lang="en-US" sz="3200" dirty="0" err="1" smtClean="0"/>
              <a:t>Rahawi</a:t>
            </a:r>
            <a:r>
              <a:rPr lang="en-US" sz="3200" dirty="0" smtClean="0"/>
              <a:t>, Der el-</a:t>
            </a:r>
            <a:r>
              <a:rPr lang="en-US" sz="3200" dirty="0" err="1" smtClean="0"/>
              <a:t>Zore</a:t>
            </a:r>
            <a:r>
              <a:rPr lang="en-US" sz="3200" dirty="0" smtClean="0"/>
              <a:t/>
            </a:r>
            <a:br>
              <a:rPr lang="en-US" sz="3200" dirty="0" smtClean="0"/>
            </a:br>
            <a:r>
              <a:rPr lang="en-US" sz="3200" dirty="0" smtClean="0"/>
              <a:t>How the gun killed the guitar</a:t>
            </a:r>
            <a:endParaRPr lang="en-CA" sz="3200" dirty="0"/>
          </a:p>
        </p:txBody>
      </p:sp>
    </p:spTree>
    <p:extLst>
      <p:ext uri="{BB962C8B-B14F-4D97-AF65-F5344CB8AC3E}">
        <p14:creationId xmlns:p14="http://schemas.microsoft.com/office/powerpoint/2010/main" val="3077191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456481" y="131054"/>
            <a:ext cx="8228160" cy="567420"/>
          </a:xfrm>
        </p:spPr>
        <p:txBody>
          <a:bodyPr tIns="35203">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tLang="en-US" smtClean="0"/>
              <a:t>Darayya today...</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40" y="953380"/>
            <a:ext cx="7464960" cy="55993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0850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20" y="331235"/>
            <a:ext cx="8294400" cy="6221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0120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0" y="646628"/>
            <a:ext cx="8510400" cy="4787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1372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International Justice </a:t>
            </a:r>
            <a:endParaRPr lang="en-CA" b="1" dirty="0"/>
          </a:p>
        </p:txBody>
      </p:sp>
      <p:pic>
        <p:nvPicPr>
          <p:cNvPr id="1026" name="Picture 2" descr="C:\My articles\i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1916832"/>
            <a:ext cx="49911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70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078556"/>
            <a:ext cx="8229600" cy="1331126"/>
          </a:xfrm>
        </p:spPr>
      </p:pic>
      <p:sp>
        <p:nvSpPr>
          <p:cNvPr id="2" name="Title 1"/>
          <p:cNvSpPr>
            <a:spLocks noGrp="1"/>
          </p:cNvSpPr>
          <p:nvPr>
            <p:ph type="title"/>
          </p:nvPr>
        </p:nvSpPr>
        <p:spPr/>
        <p:txBody>
          <a:bodyPr>
            <a:normAutofit fontScale="90000"/>
          </a:bodyPr>
          <a:lstStyle/>
          <a:p>
            <a:r>
              <a:rPr lang="en-US" dirty="0" smtClean="0"/>
              <a:t>Transitional Justice in the Arab World</a:t>
            </a:r>
            <a:endParaRPr lang="en-CA" dirty="0"/>
          </a:p>
        </p:txBody>
      </p:sp>
    </p:spTree>
    <p:extLst>
      <p:ext uri="{BB962C8B-B14F-4D97-AF65-F5344CB8AC3E}">
        <p14:creationId xmlns:p14="http://schemas.microsoft.com/office/powerpoint/2010/main" val="3618938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Criminal Court </a:t>
            </a:r>
            <a:endParaRPr lang="en-CA" dirty="0"/>
          </a:p>
        </p:txBody>
      </p:sp>
      <p:pic>
        <p:nvPicPr>
          <p:cNvPr id="2050" name="Picture 2" descr="C:\My articles\icc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44824"/>
            <a:ext cx="5040560"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758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Responsibility to Protect </a:t>
            </a:r>
            <a:endParaRPr lang="en-CA" dirty="0"/>
          </a:p>
        </p:txBody>
      </p:sp>
      <p:pic>
        <p:nvPicPr>
          <p:cNvPr id="9218" name="Picture 2" descr="C:\My articles\R2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16833"/>
            <a:ext cx="496855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87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to </a:t>
            </a:r>
            <a:r>
              <a:rPr lang="en-US" dirty="0" smtClean="0"/>
              <a:t>Protect</a:t>
            </a: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44824"/>
            <a:ext cx="5256583"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985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221" r="1987"/>
          <a:stretch/>
        </p:blipFill>
        <p:spPr bwMode="auto">
          <a:xfrm>
            <a:off x="685800" y="533400"/>
            <a:ext cx="7694271" cy="5334000"/>
          </a:xfrm>
          <a:prstGeom prst="rect">
            <a:avLst/>
          </a:prstGeom>
          <a:ln w="19050" cap="flat" cmpd="sng" algn="ctr">
            <a:solidFill>
              <a:schemeClr val="accent6">
                <a:lumMod val="50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3" name="TextBox 2"/>
          <p:cNvSpPr txBox="1"/>
          <p:nvPr/>
        </p:nvSpPr>
        <p:spPr>
          <a:xfrm>
            <a:off x="-39065" y="6025427"/>
            <a:ext cx="9144000" cy="338554"/>
          </a:xfrm>
          <a:prstGeom prst="rect">
            <a:avLst/>
          </a:prstGeom>
          <a:noFill/>
        </p:spPr>
        <p:txBody>
          <a:bodyPr wrap="square" rtlCol="0">
            <a:spAutoFit/>
          </a:bodyPr>
          <a:lstStyle/>
          <a:p>
            <a:r>
              <a:rPr lang="en-US" sz="1600" dirty="0" smtClean="0">
                <a:solidFill>
                  <a:schemeClr val="bg2">
                    <a:lumMod val="50000"/>
                  </a:schemeClr>
                </a:solidFill>
                <a:latin typeface="Andalus" panose="02020603050405020304" pitchFamily="18" charset="-78"/>
                <a:cs typeface="Andalus" panose="02020603050405020304" pitchFamily="18" charset="-78"/>
              </a:rPr>
              <a:t>             Nour Kelse                                              Aleppo, 2012                                          Neighborhood</a:t>
            </a:r>
            <a:endParaRPr lang="en-US" sz="16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17661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Linda\Pictures\SYRIA RISING p\NOUR KELZE\487411_227648550716109_153135974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49" y="601570"/>
            <a:ext cx="7704406" cy="5402012"/>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172200"/>
            <a:ext cx="9067800" cy="338554"/>
          </a:xfrm>
          <a:prstGeom prst="rect">
            <a:avLst/>
          </a:prstGeom>
          <a:noFill/>
        </p:spPr>
        <p:txBody>
          <a:bodyPr wrap="square" rtlCol="0">
            <a:spAutoFit/>
          </a:bodyPr>
          <a:lstStyle/>
          <a:p>
            <a:r>
              <a:rPr lang="en-US" sz="1600" dirty="0" smtClean="0">
                <a:solidFill>
                  <a:schemeClr val="bg2">
                    <a:lumMod val="50000"/>
                  </a:schemeClr>
                </a:solidFill>
                <a:latin typeface="Andalus" panose="02020603050405020304" pitchFamily="18" charset="-78"/>
                <a:cs typeface="Andalus" panose="02020603050405020304" pitchFamily="18" charset="-78"/>
              </a:rPr>
              <a:t>                 Nour Kelse                                          Aleppo, 2013                                 Apartment Buildings</a:t>
            </a:r>
            <a:endParaRPr lang="en-US" sz="16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23662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inda\Pictures\SYRIA RISING p\NOUR KELZE\270227_227648057382825_60199923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6934200" cy="4914900"/>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5982" y="5911334"/>
            <a:ext cx="7086600"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Civilian Death </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432694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Linda\Pictures\SYRIA RISING p\NOUR KELZE\1017716_227648327382798_16895547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43887"/>
            <a:ext cx="6677357" cy="5008018"/>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2987" y="6096000"/>
            <a:ext cx="6677357"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Assessing Damage</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150913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Linda\Pictures\SYRIA RISING p\NOUR KELZE\1012375_227648490716115_201475987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914400"/>
            <a:ext cx="6934200" cy="4600575"/>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4900" y="5791200"/>
            <a:ext cx="6934200"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Winter in Aleppo</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4086063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Linda\Pictures\SYRIA RISING p\NOUR KELZE\580156_204345029713128_35300978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71690"/>
            <a:ext cx="7924800" cy="5283200"/>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063734"/>
            <a:ext cx="7924800"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The Mosque</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077185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Linda\Pictures\SYRIA RISING p\NOUR KELZE\969223_227648434049454_95634498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609600"/>
            <a:ext cx="6934200" cy="5200650"/>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95664" y="5980729"/>
            <a:ext cx="6934200"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The  Church</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65425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0925" y="2377281"/>
            <a:ext cx="1962150" cy="2733675"/>
          </a:xfrm>
        </p:spPr>
      </p:pic>
      <p:sp>
        <p:nvSpPr>
          <p:cNvPr id="2" name="Title 1"/>
          <p:cNvSpPr>
            <a:spLocks noGrp="1"/>
          </p:cNvSpPr>
          <p:nvPr>
            <p:ph type="title"/>
          </p:nvPr>
        </p:nvSpPr>
        <p:spPr/>
        <p:txBody>
          <a:bodyPr/>
          <a:lstStyle/>
          <a:p>
            <a:r>
              <a:rPr lang="en-US" dirty="0" smtClean="0"/>
              <a:t>Years of Fear in Syria </a:t>
            </a:r>
            <a:endParaRPr lang="en-CA" dirty="0"/>
          </a:p>
        </p:txBody>
      </p:sp>
    </p:spTree>
    <p:extLst>
      <p:ext uri="{BB962C8B-B14F-4D97-AF65-F5344CB8AC3E}">
        <p14:creationId xmlns:p14="http://schemas.microsoft.com/office/powerpoint/2010/main" val="4164098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inda\Pictures\SYRIA RISING p\NOUR KELZE\1240637_244962358984728_13139704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2875"/>
            <a:ext cx="7010400" cy="4572000"/>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791200"/>
            <a:ext cx="7010400" cy="369332"/>
          </a:xfrm>
          <a:prstGeom prst="rect">
            <a:avLst/>
          </a:prstGeom>
          <a:noFill/>
        </p:spPr>
        <p:txBody>
          <a:bodyPr wrap="square" rtlCol="0">
            <a:spAutoFit/>
          </a:bodyPr>
          <a:lstStyle/>
          <a:p>
            <a:r>
              <a:rPr lang="en-US" dirty="0" smtClean="0">
                <a:solidFill>
                  <a:schemeClr val="bg2">
                    <a:lumMod val="50000"/>
                  </a:schemeClr>
                </a:solidFill>
                <a:latin typeface="Andalus" panose="02020603050405020304" pitchFamily="18" charset="-78"/>
                <a:cs typeface="Andalus" panose="02020603050405020304" pitchFamily="18" charset="-78"/>
              </a:rPr>
              <a:t>Nour Kelse                               Aleppo, 2013            The Regime War Plane</a:t>
            </a:r>
            <a:endParaRPr lang="en-US"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96951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371600" y="667327"/>
            <a:ext cx="6400800" cy="4800600"/>
          </a:xfrm>
          <a:prstGeom prst="rect">
            <a:avLst/>
          </a:prstGeom>
          <a:ln w="28575">
            <a:solidFill>
              <a:schemeClr val="tx1"/>
            </a:solidFill>
          </a:ln>
        </p:spPr>
      </p:pic>
      <p:sp>
        <p:nvSpPr>
          <p:cNvPr id="5" name="TextBox 4"/>
          <p:cNvSpPr txBox="1"/>
          <p:nvPr/>
        </p:nvSpPr>
        <p:spPr>
          <a:xfrm>
            <a:off x="304800" y="5638800"/>
            <a:ext cx="8534400" cy="830997"/>
          </a:xfrm>
          <a:prstGeom prst="rect">
            <a:avLst/>
          </a:prstGeom>
          <a:noFill/>
        </p:spPr>
        <p:txBody>
          <a:bodyPr wrap="square" rtlCol="0">
            <a:spAutoFit/>
          </a:bodyPr>
          <a:lstStyle/>
          <a:p>
            <a:r>
              <a:rPr lang="en-US" sz="1600" dirty="0">
                <a:latin typeface="Andalus" panose="02020603050405020304" pitchFamily="18" charset="-78"/>
                <a:cs typeface="Andalus" panose="02020603050405020304" pitchFamily="18" charset="-78"/>
              </a:rPr>
              <a:t>Crater from long range missile strike. This picture is indicative of the level of damage done by the Assad regime to Syrian infrastructure. In this strike, the main water line in the city was destroyed.</a:t>
            </a:r>
          </a:p>
          <a:p>
            <a:endParaRPr lang="en-US" sz="1600" dirty="0"/>
          </a:p>
        </p:txBody>
      </p:sp>
      <p:sp>
        <p:nvSpPr>
          <p:cNvPr id="3" name="Rectangle 2"/>
          <p:cNvSpPr/>
          <p:nvPr/>
        </p:nvSpPr>
        <p:spPr>
          <a:xfrm>
            <a:off x="2379733" y="152400"/>
            <a:ext cx="1944763" cy="369332"/>
          </a:xfrm>
          <a:prstGeom prst="rect">
            <a:avLst/>
          </a:prstGeom>
        </p:spPr>
        <p:txBody>
          <a:bodyPr wrap="none">
            <a:spAutoFit/>
          </a:bodyPr>
          <a:lstStyle/>
          <a:p>
            <a:r>
              <a:rPr lang="en-US" dirty="0" smtClean="0">
                <a:latin typeface="Andalus" panose="02020603050405020304" pitchFamily="18" charset="-78"/>
                <a:cs typeface="Andalus" panose="02020603050405020304" pitchFamily="18" charset="-78"/>
              </a:rPr>
              <a:t>The </a:t>
            </a:r>
            <a:r>
              <a:rPr lang="en-US" dirty="0">
                <a:latin typeface="Andalus" panose="02020603050405020304" pitchFamily="18" charset="-78"/>
                <a:cs typeface="Andalus" panose="02020603050405020304" pitchFamily="18" charset="-78"/>
              </a:rPr>
              <a:t>Journey Home</a:t>
            </a:r>
            <a:endParaRPr lang="en-US" dirty="0"/>
          </a:p>
        </p:txBody>
      </p:sp>
    </p:spTree>
    <p:extLst>
      <p:ext uri="{BB962C8B-B14F-4D97-AF65-F5344CB8AC3E}">
        <p14:creationId xmlns:p14="http://schemas.microsoft.com/office/powerpoint/2010/main" val="2102184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1752600"/>
            <a:ext cx="1981200" cy="2831544"/>
          </a:xfrm>
          <a:prstGeom prst="rect">
            <a:avLst/>
          </a:prstGeom>
          <a:noFill/>
        </p:spPr>
        <p:txBody>
          <a:bodyPr wrap="square" rtlCol="0">
            <a:spAutoFit/>
          </a:bodyPr>
          <a:lstStyle/>
          <a:p>
            <a:r>
              <a:rPr lang="en-US" sz="1600" dirty="0">
                <a:latin typeface="Andalus" panose="02020603050405020304" pitchFamily="18" charset="-78"/>
                <a:cs typeface="Andalus" panose="02020603050405020304" pitchFamily="18" charset="-78"/>
              </a:rPr>
              <a:t>Destruction from regime strikes. In this strike, five buildings were completely destroyed leading to the death of 54 townspeople. An additional 100 people were injured.</a:t>
            </a:r>
          </a:p>
          <a:p>
            <a:r>
              <a:rPr lang="en-US" sz="1600" dirty="0">
                <a:latin typeface="Andalus" panose="02020603050405020304" pitchFamily="18" charset="-78"/>
                <a:cs typeface="Andalus" panose="02020603050405020304" pitchFamily="18" charset="-78"/>
              </a:rPr>
              <a:t> </a:t>
            </a:r>
          </a:p>
          <a:p>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75526" y="381000"/>
            <a:ext cx="6270812" cy="4800600"/>
          </a:xfrm>
          <a:prstGeom prst="rect">
            <a:avLst/>
          </a:prstGeom>
          <a:ln w="28575">
            <a:solidFill>
              <a:schemeClr val="tx1"/>
            </a:solidFill>
          </a:ln>
        </p:spPr>
      </p:pic>
      <p:sp>
        <p:nvSpPr>
          <p:cNvPr id="2" name="Rectangle 1"/>
          <p:cNvSpPr/>
          <p:nvPr/>
        </p:nvSpPr>
        <p:spPr>
          <a:xfrm>
            <a:off x="1418665" y="5562600"/>
            <a:ext cx="4384534" cy="369332"/>
          </a:xfrm>
          <a:prstGeom prst="rect">
            <a:avLst/>
          </a:prstGeom>
        </p:spPr>
        <p:txBody>
          <a:bodyPr wrap="none">
            <a:spAutoFit/>
          </a:bodyPr>
          <a:lstStyle/>
          <a:p>
            <a:r>
              <a:rPr lang="en-US" dirty="0">
                <a:latin typeface="Andalus" panose="02020603050405020304" pitchFamily="18" charset="-78"/>
                <a:cs typeface="Andalus" panose="02020603050405020304" pitchFamily="18" charset="-78"/>
              </a:rPr>
              <a:t>Dr. Radwan Ziadeh   ~   </a:t>
            </a:r>
            <a:r>
              <a:rPr lang="en-US" dirty="0" smtClean="0">
                <a:latin typeface="Andalus" panose="02020603050405020304" pitchFamily="18" charset="-78"/>
                <a:cs typeface="Andalus" panose="02020603050405020304" pitchFamily="18" charset="-78"/>
              </a:rPr>
              <a:t>The </a:t>
            </a:r>
            <a:r>
              <a:rPr lang="en-US" dirty="0">
                <a:latin typeface="Andalus" panose="02020603050405020304" pitchFamily="18" charset="-78"/>
                <a:cs typeface="Andalus" panose="02020603050405020304" pitchFamily="18" charset="-78"/>
              </a:rPr>
              <a:t>Journey Home</a:t>
            </a:r>
            <a:endParaRPr lang="en-US" dirty="0"/>
          </a:p>
        </p:txBody>
      </p:sp>
    </p:spTree>
    <p:extLst>
      <p:ext uri="{BB962C8B-B14F-4D97-AF65-F5344CB8AC3E}">
        <p14:creationId xmlns:p14="http://schemas.microsoft.com/office/powerpoint/2010/main" val="2103871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276" y="1481138"/>
            <a:ext cx="7053447" cy="4525962"/>
          </a:xfrm>
        </p:spPr>
      </p:pic>
    </p:spTree>
    <p:extLst>
      <p:ext uri="{BB962C8B-B14F-4D97-AF65-F5344CB8AC3E}">
        <p14:creationId xmlns:p14="http://schemas.microsoft.com/office/powerpoint/2010/main" val="19302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827" y="1481138"/>
            <a:ext cx="6336346" cy="4525962"/>
          </a:xfrm>
        </p:spPr>
      </p:pic>
    </p:spTree>
    <p:extLst>
      <p:ext uri="{BB962C8B-B14F-4D97-AF65-F5344CB8AC3E}">
        <p14:creationId xmlns:p14="http://schemas.microsoft.com/office/powerpoint/2010/main" val="192932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97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81138"/>
            <a:ext cx="6034616"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2497473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442" y="1481138"/>
            <a:ext cx="6803116"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1407100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81138"/>
            <a:ext cx="6034616"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233327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712119"/>
            <a:ext cx="6096000" cy="4064000"/>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210120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Syria`s Freedom</a:t>
            </a:r>
            <a:endParaRPr lang="en-CA"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932296"/>
            <a:ext cx="8191500" cy="4495800"/>
          </a:xfrm>
          <a:prstGeom prst="rect">
            <a:avLst/>
          </a:prstGeom>
          <a:ln w="19050">
            <a:solidFill>
              <a:srgbClr val="003300"/>
            </a:solidFill>
          </a:ln>
        </p:spPr>
      </p:pic>
    </p:spTree>
    <p:extLst>
      <p:ext uri="{BB962C8B-B14F-4D97-AF65-F5344CB8AC3E}">
        <p14:creationId xmlns:p14="http://schemas.microsoft.com/office/powerpoint/2010/main" val="1479097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252" y="1481138"/>
            <a:ext cx="6449495"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52181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324" y="1481138"/>
            <a:ext cx="3809351"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873324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5482" y="1481138"/>
            <a:ext cx="3253035"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927006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038" y="1481138"/>
            <a:ext cx="6609924"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348465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81138"/>
            <a:ext cx="6788943"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1320680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81138"/>
            <a:ext cx="6788943"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781046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3" y="1481138"/>
            <a:ext cx="8046154"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203016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180" y="1481138"/>
            <a:ext cx="6831640"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551223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7872" y="1481138"/>
            <a:ext cx="5348256"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2291191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391" y="1481138"/>
            <a:ext cx="6583217"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02607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dirty="0"/>
          </a:p>
        </p:txBody>
      </p:sp>
      <p:sp>
        <p:nvSpPr>
          <p:cNvPr id="2" name="Title 1"/>
          <p:cNvSpPr>
            <a:spLocks noGrp="1"/>
          </p:cNvSpPr>
          <p:nvPr>
            <p:ph type="title"/>
          </p:nvPr>
        </p:nvSpPr>
        <p:spPr/>
        <p:txBody>
          <a:bodyPr/>
          <a:lstStyle/>
          <a:p>
            <a:r>
              <a:rPr lang="en-US" dirty="0" smtClean="0"/>
              <a:t>Bosnia </a:t>
            </a:r>
            <a:endParaRPr lang="en-CA" dirty="0"/>
          </a:p>
        </p:txBody>
      </p:sp>
      <p:pic>
        <p:nvPicPr>
          <p:cNvPr id="2050" name="Picture 2" descr="C:\Sarajevo\DSC007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7776864"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01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6" y="1481138"/>
            <a:ext cx="6793188"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501645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Linda\Pictures\SYRIA RISING p\FA DI ZYADA\1255502_597540170298202_12889547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45" y="713096"/>
            <a:ext cx="7543800" cy="5029200"/>
          </a:xfrm>
          <a:prstGeom prst="rect">
            <a:avLst/>
          </a:prstGeom>
          <a:noFill/>
          <a:ln w="38100">
            <a:solidFill>
              <a:srgbClr val="D0B898"/>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3845" y="5943600"/>
            <a:ext cx="7664356" cy="369332"/>
          </a:xfrm>
          <a:prstGeom prst="rect">
            <a:avLst/>
          </a:prstGeom>
        </p:spPr>
        <p:txBody>
          <a:bodyPr wrap="square">
            <a:spAutoFit/>
          </a:bodyPr>
          <a:lstStyle/>
          <a:p>
            <a:r>
              <a:rPr lang="en-US" dirty="0">
                <a:latin typeface="Andalus" panose="02020603050405020304" pitchFamily="18" charset="-78"/>
                <a:cs typeface="Andalus" panose="02020603050405020304" pitchFamily="18" charset="-78"/>
              </a:rPr>
              <a:t>The Children of Syria                      </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2013                                         FaDi Zayada</a:t>
            </a:r>
          </a:p>
        </p:txBody>
      </p:sp>
    </p:spTree>
    <p:extLst>
      <p:ext uri="{BB962C8B-B14F-4D97-AF65-F5344CB8AC3E}">
        <p14:creationId xmlns:p14="http://schemas.microsoft.com/office/powerpoint/2010/main" val="289600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Linda\Pictures\SYRIA RISING p\FA DI ZYADA\1240343_595666063818946_102931158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492999" cy="4214812"/>
          </a:xfrm>
          <a:prstGeom prst="rect">
            <a:avLst/>
          </a:prstGeom>
          <a:noFill/>
          <a:ln w="38100">
            <a:solidFill>
              <a:srgbClr val="C4A67E"/>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84382" y="5257800"/>
            <a:ext cx="7620000" cy="369332"/>
          </a:xfrm>
          <a:prstGeom prst="rect">
            <a:avLst/>
          </a:prstGeom>
        </p:spPr>
        <p:txBody>
          <a:bodyPr wrap="square">
            <a:spAutoFit/>
          </a:bodyPr>
          <a:lstStyle/>
          <a:p>
            <a:r>
              <a:rPr lang="en-US" dirty="0">
                <a:latin typeface="Andalus" panose="02020603050405020304" pitchFamily="18" charset="-78"/>
                <a:cs typeface="Andalus" panose="02020603050405020304" pitchFamily="18" charset="-78"/>
              </a:rPr>
              <a:t>The Children of Syria               </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2013                                         FaDi Zayada</a:t>
            </a:r>
          </a:p>
        </p:txBody>
      </p:sp>
    </p:spTree>
    <p:extLst>
      <p:ext uri="{BB962C8B-B14F-4D97-AF65-F5344CB8AC3E}">
        <p14:creationId xmlns:p14="http://schemas.microsoft.com/office/powerpoint/2010/main" val="2977977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of ISIS</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5673" y="1481138"/>
            <a:ext cx="4812653" cy="4525962"/>
          </a:xfrm>
        </p:spPr>
      </p:pic>
    </p:spTree>
    <p:extLst>
      <p:ext uri="{BB962C8B-B14F-4D97-AF65-F5344CB8AC3E}">
        <p14:creationId xmlns:p14="http://schemas.microsoft.com/office/powerpoint/2010/main" val="4203387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Clinton on ISIS:</a:t>
            </a:r>
            <a:br>
              <a:rPr lang="en-US" sz="2400" dirty="0" smtClean="0"/>
            </a:br>
            <a:r>
              <a:rPr lang="en-CA" sz="2400" dirty="0">
                <a:effectLst/>
              </a:rPr>
              <a:t>'Failure' to Help Syrian Rebels Led to the Rise of ISIS </a:t>
            </a:r>
            <a:endParaRPr lang="en-CA"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5996" y="1933450"/>
            <a:ext cx="5432007" cy="36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999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9" y="1481138"/>
            <a:ext cx="4525962" cy="4525962"/>
          </a:xfrm>
        </p:spPr>
      </p:pic>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2908864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1484784"/>
            <a:ext cx="5830587" cy="4525963"/>
          </a:xfrm>
        </p:spPr>
      </p:pic>
      <p:sp>
        <p:nvSpPr>
          <p:cNvPr id="2" name="Title 1"/>
          <p:cNvSpPr>
            <a:spLocks noGrp="1"/>
          </p:cNvSpPr>
          <p:nvPr>
            <p:ph type="title"/>
          </p:nvPr>
        </p:nvSpPr>
        <p:spPr/>
        <p:txBody>
          <a:bodyPr/>
          <a:lstStyle/>
          <a:p>
            <a:r>
              <a:rPr lang="en-US" dirty="0" smtClean="0"/>
              <a:t>Syria Transition Roadmap</a:t>
            </a:r>
            <a:endParaRPr lang="en-CA" dirty="0"/>
          </a:p>
        </p:txBody>
      </p:sp>
    </p:spTree>
    <p:extLst>
      <p:ext uri="{BB962C8B-B14F-4D97-AF65-F5344CB8AC3E}">
        <p14:creationId xmlns:p14="http://schemas.microsoft.com/office/powerpoint/2010/main" val="2298346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98" y="1481138"/>
            <a:ext cx="3200204" cy="4525962"/>
          </a:xfrm>
        </p:spPr>
      </p:pic>
      <p:sp>
        <p:nvSpPr>
          <p:cNvPr id="2" name="Title 1"/>
          <p:cNvSpPr>
            <a:spLocks noGrp="1"/>
          </p:cNvSpPr>
          <p:nvPr>
            <p:ph type="title"/>
          </p:nvPr>
        </p:nvSpPr>
        <p:spPr/>
        <p:txBody>
          <a:bodyPr>
            <a:normAutofit fontScale="90000"/>
          </a:bodyPr>
          <a:lstStyle/>
          <a:p>
            <a:r>
              <a:rPr lang="en-US" dirty="0" smtClean="0"/>
              <a:t>Recommendations for the future </a:t>
            </a:r>
            <a:endParaRPr lang="en-CA" dirty="0"/>
          </a:p>
        </p:txBody>
      </p:sp>
    </p:spTree>
    <p:extLst>
      <p:ext uri="{BB962C8B-B14F-4D97-AF65-F5344CB8AC3E}">
        <p14:creationId xmlns:p14="http://schemas.microsoft.com/office/powerpoint/2010/main" val="793858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1916833"/>
            <a:ext cx="5715000" cy="3551312"/>
          </a:xfrm>
        </p:spPr>
      </p:pic>
      <p:sp>
        <p:nvSpPr>
          <p:cNvPr id="2" name="Title 1"/>
          <p:cNvSpPr>
            <a:spLocks noGrp="1"/>
          </p:cNvSpPr>
          <p:nvPr>
            <p:ph type="title"/>
          </p:nvPr>
        </p:nvSpPr>
        <p:spPr/>
        <p:txBody>
          <a:bodyPr>
            <a:normAutofit fontScale="90000"/>
          </a:bodyPr>
          <a:lstStyle/>
          <a:p>
            <a:r>
              <a:rPr lang="en-US" dirty="0" smtClean="0"/>
              <a:t>Reconciliation in Divided Society </a:t>
            </a:r>
            <a:endParaRPr lang="en-CA" dirty="0"/>
          </a:p>
        </p:txBody>
      </p:sp>
    </p:spTree>
    <p:extLst>
      <p:ext uri="{BB962C8B-B14F-4D97-AF65-F5344CB8AC3E}">
        <p14:creationId xmlns:p14="http://schemas.microsoft.com/office/powerpoint/2010/main" val="27311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Syria Tragedy </a:t>
            </a:r>
            <a:endParaRPr lang="en-CA" dirty="0"/>
          </a:p>
        </p:txBody>
      </p:sp>
      <p:pic>
        <p:nvPicPr>
          <p:cNvPr id="3075" name="Picture 3" descr="C:\My articles\Darray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748883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78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2712" y="1824831"/>
            <a:ext cx="3838575" cy="3838575"/>
          </a:xfrm>
        </p:spPr>
      </p:pic>
      <p:sp>
        <p:nvSpPr>
          <p:cNvPr id="2" name="Title 1"/>
          <p:cNvSpPr>
            <a:spLocks noGrp="1"/>
          </p:cNvSpPr>
          <p:nvPr>
            <p:ph type="title"/>
          </p:nvPr>
        </p:nvSpPr>
        <p:spPr/>
        <p:txBody>
          <a:bodyPr/>
          <a:lstStyle/>
          <a:p>
            <a:r>
              <a:rPr lang="en-US" dirty="0" err="1" smtClean="0"/>
              <a:t>Mohamad</a:t>
            </a:r>
            <a:r>
              <a:rPr lang="en-US" dirty="0" smtClean="0"/>
              <a:t> Al-</a:t>
            </a:r>
            <a:r>
              <a:rPr lang="en-US" dirty="0" err="1" smtClean="0"/>
              <a:t>abbar</a:t>
            </a:r>
            <a:endParaRPr lang="en-CA" dirty="0"/>
          </a:p>
        </p:txBody>
      </p:sp>
    </p:spTree>
    <p:extLst>
      <p:ext uri="{BB962C8B-B14F-4D97-AF65-F5344CB8AC3E}">
        <p14:creationId xmlns:p14="http://schemas.microsoft.com/office/powerpoint/2010/main" val="146554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81138"/>
            <a:ext cx="6034616" cy="4525962"/>
          </a:xfrm>
        </p:spPr>
      </p:pic>
      <p:sp>
        <p:nvSpPr>
          <p:cNvPr id="3" name="Title 2"/>
          <p:cNvSpPr>
            <a:spLocks noGrp="1"/>
          </p:cNvSpPr>
          <p:nvPr>
            <p:ph type="title"/>
          </p:nvPr>
        </p:nvSpPr>
        <p:spPr/>
        <p:txBody>
          <a:bodyPr/>
          <a:lstStyle/>
          <a:p>
            <a:r>
              <a:rPr lang="en-US" dirty="0" smtClean="0"/>
              <a:t>Al-</a:t>
            </a:r>
            <a:r>
              <a:rPr lang="en-US" dirty="0" err="1" smtClean="0"/>
              <a:t>Abbar</a:t>
            </a:r>
            <a:r>
              <a:rPr lang="en-US" dirty="0" smtClean="0"/>
              <a:t> Family</a:t>
            </a:r>
            <a:endParaRPr lang="en-CA" dirty="0"/>
          </a:p>
        </p:txBody>
      </p:sp>
    </p:spTree>
    <p:extLst>
      <p:ext uri="{BB962C8B-B14F-4D97-AF65-F5344CB8AC3E}">
        <p14:creationId xmlns:p14="http://schemas.microsoft.com/office/powerpoint/2010/main" val="145040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Darraya</a:t>
            </a:r>
            <a:r>
              <a:rPr lang="en-US" dirty="0" smtClean="0"/>
              <a:t> Massacre </a:t>
            </a:r>
            <a:endParaRPr lang="en-CA" dirty="0"/>
          </a:p>
        </p:txBody>
      </p:sp>
      <p:pic>
        <p:nvPicPr>
          <p:cNvPr id="4099" name="Picture 3" descr="C:\My articles\darray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920880"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992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830</TotalTime>
  <Words>349</Words>
  <Application>Microsoft Office PowerPoint</Application>
  <PresentationFormat>On-screen Show (4:3)</PresentationFormat>
  <Paragraphs>51</Paragraphs>
  <Slides>58</Slides>
  <Notes>5</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Concourse</vt:lpstr>
      <vt:lpstr>Syria  From Struggle for Freedom to Humanitarian Crisis   </vt:lpstr>
      <vt:lpstr>Transitional Justice in the Arab World</vt:lpstr>
      <vt:lpstr>Years of Fear in Syria </vt:lpstr>
      <vt:lpstr>Syria`s Freedom</vt:lpstr>
      <vt:lpstr>Bosnia </vt:lpstr>
      <vt:lpstr>Syria Tragedy </vt:lpstr>
      <vt:lpstr>Mohamad Al-abbar</vt:lpstr>
      <vt:lpstr>Al-Abbar Family</vt:lpstr>
      <vt:lpstr>Darraya Massacre </vt:lpstr>
      <vt:lpstr>Darraya Cemetery </vt:lpstr>
      <vt:lpstr>Responsibility</vt:lpstr>
      <vt:lpstr>Justice and Accountability </vt:lpstr>
      <vt:lpstr>Peaceful uprising </vt:lpstr>
      <vt:lpstr>PowerPoint Presentation</vt:lpstr>
      <vt:lpstr>Ammar Rahawi, Der el-Zore How the gun killed the guitar</vt:lpstr>
      <vt:lpstr>Darayya today...</vt:lpstr>
      <vt:lpstr>PowerPoint Presentation</vt:lpstr>
      <vt:lpstr>PowerPoint Presentation</vt:lpstr>
      <vt:lpstr>International Justice </vt:lpstr>
      <vt:lpstr>International Criminal Court </vt:lpstr>
      <vt:lpstr>Responsibility to Protect </vt:lpstr>
      <vt:lpstr>Responsibility to Protect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Rise of ISIS</vt:lpstr>
      <vt:lpstr>Clinton on ISIS: 'Failure' to Help Syrian Rebels Led to the Rise of ISIS </vt:lpstr>
      <vt:lpstr>PowerPoint Presentation</vt:lpstr>
      <vt:lpstr>Syria Transition Roadmap</vt:lpstr>
      <vt:lpstr>Recommendations for the future </vt:lpstr>
      <vt:lpstr>Reconciliation in Divided Society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SYIRA – THE STRUGGLE TO BE FREE</dc:title>
  <dc:creator>Radwan</dc:creator>
  <cp:lastModifiedBy>Radwan</cp:lastModifiedBy>
  <cp:revision>42</cp:revision>
  <dcterms:created xsi:type="dcterms:W3CDTF">2013-10-30T21:19:04Z</dcterms:created>
  <dcterms:modified xsi:type="dcterms:W3CDTF">2014-09-24T17:39:31Z</dcterms:modified>
</cp:coreProperties>
</file>