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tags/tag15.xml" ContentType="application/vnd.openxmlformats-officedocument.presentationml.tags+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tags/tag17.xml" ContentType="application/vnd.openxmlformats-officedocument.presentationml.tags+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tags/tag20.xml" ContentType="application/vnd.openxmlformats-officedocument.presentationml.tags+xml"/>
  <Override PartName="/ppt/notesSlides/notesSlide40.xml" ContentType="application/vnd.openxmlformats-officedocument.presentationml.notesSlide+xml"/>
  <Override PartName="/ppt/tags/tag2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2.xml" ContentType="application/vnd.openxmlformats-officedocument.presentationml.tags+xml"/>
  <Override PartName="/ppt/notesSlides/notesSlide49.xml" ContentType="application/vnd.openxmlformats-officedocument.presentationml.notesSlide+xml"/>
  <Override PartName="/ppt/tags/tag23.xml" ContentType="application/vnd.openxmlformats-officedocument.presentationml.tags+xml"/>
  <Override PartName="/ppt/notesSlides/notesSlide50.xml" ContentType="application/vnd.openxmlformats-officedocument.presentationml.notesSlide+xml"/>
  <Override PartName="/ppt/tags/tag24.xml" ContentType="application/vnd.openxmlformats-officedocument.presentationml.tags+xml"/>
  <Override PartName="/ppt/notesSlides/notesSlide51.xml" ContentType="application/vnd.openxmlformats-officedocument.presentationml.notesSlide+xml"/>
  <Override PartName="/ppt/tags/tag25.xml" ContentType="application/vnd.openxmlformats-officedocument.presentationml.tags+xml"/>
  <Override PartName="/ppt/notesSlides/notesSlide52.xml" ContentType="application/vnd.openxmlformats-officedocument.presentationml.notesSlide+xml"/>
  <Override PartName="/ppt/tags/tag26.xml" ContentType="application/vnd.openxmlformats-officedocument.presentationml.tags+xml"/>
  <Override PartName="/ppt/notesSlides/notesSlide53.xml" ContentType="application/vnd.openxmlformats-officedocument.presentationml.notesSlide+xml"/>
  <Override PartName="/ppt/tags/tag27.xml" ContentType="application/vnd.openxmlformats-officedocument.presentationml.tags+xml"/>
  <Override PartName="/ppt/notesSlides/notesSlide54.xml" ContentType="application/vnd.openxmlformats-officedocument.presentationml.notesSlide+xml"/>
  <Override PartName="/ppt/tags/tag28.xml" ContentType="application/vnd.openxmlformats-officedocument.presentationml.tags+xml"/>
  <Override PartName="/ppt/notesSlides/notesSlide55.xml" ContentType="application/vnd.openxmlformats-officedocument.presentationml.notesSlide+xml"/>
  <Override PartName="/ppt/tags/tag29.xml" ContentType="application/vnd.openxmlformats-officedocument.presentationml.tags+xml"/>
  <Override PartName="/ppt/notesSlides/notesSlide56.xml" ContentType="application/vnd.openxmlformats-officedocument.presentationml.notesSlide+xml"/>
  <Override PartName="/ppt/tags/tag30.xml" ContentType="application/vnd.openxmlformats-officedocument.presentationml.tags+xml"/>
  <Override PartName="/ppt/notesSlides/notesSlide57.xml" ContentType="application/vnd.openxmlformats-officedocument.presentationml.notesSlide+xml"/>
  <Override PartName="/ppt/tags/tag31.xml" ContentType="application/vnd.openxmlformats-officedocument.presentationml.tags+xml"/>
  <Override PartName="/ppt/notesSlides/notesSlide58.xml" ContentType="application/vnd.openxmlformats-officedocument.presentationml.notesSlide+xml"/>
  <Override PartName="/ppt/tags/tag32.xml" ContentType="application/vnd.openxmlformats-officedocument.presentationml.tags+xml"/>
  <Override PartName="/ppt/notesSlides/notesSlide59.xml" ContentType="application/vnd.openxmlformats-officedocument.presentationml.notesSlide+xml"/>
  <Override PartName="/ppt/tags/tag33.xml" ContentType="application/vnd.openxmlformats-officedocument.presentationml.tags+xml"/>
  <Override PartName="/ppt/notesSlides/notesSlide60.xml" ContentType="application/vnd.openxmlformats-officedocument.presentationml.notesSlide+xml"/>
  <Override PartName="/ppt/tags/tag34.xml" ContentType="application/vnd.openxmlformats-officedocument.presentationml.tags+xml"/>
  <Override PartName="/ppt/notesSlides/notesSlide61.xml" ContentType="application/vnd.openxmlformats-officedocument.presentationml.notesSlide+xml"/>
  <Override PartName="/ppt/tags/tag35.xml" ContentType="application/vnd.openxmlformats-officedocument.presentationml.tags+xml"/>
  <Override PartName="/ppt/notesSlides/notesSlide62.xml" ContentType="application/vnd.openxmlformats-officedocument.presentationml.notesSlide+xml"/>
  <Override PartName="/ppt/tags/tag36.xml" ContentType="application/vnd.openxmlformats-officedocument.presentationml.tags+xml"/>
  <Override PartName="/ppt/notesSlides/notesSlide6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79" r:id="rId3"/>
    <p:sldMasterId id="2147483750" r:id="rId4"/>
    <p:sldMasterId id="2147483778" r:id="rId5"/>
    <p:sldMasterId id="2147483806" r:id="rId6"/>
    <p:sldMasterId id="2147483818" r:id="rId7"/>
    <p:sldMasterId id="2147483830" r:id="rId8"/>
    <p:sldMasterId id="2147483858" r:id="rId9"/>
  </p:sldMasterIdLst>
  <p:notesMasterIdLst>
    <p:notesMasterId r:id="rId91"/>
  </p:notesMasterIdLst>
  <p:handoutMasterIdLst>
    <p:handoutMasterId r:id="rId92"/>
  </p:handoutMasterIdLst>
  <p:sldIdLst>
    <p:sldId id="1002" r:id="rId10"/>
    <p:sldId id="1003" r:id="rId11"/>
    <p:sldId id="1004" r:id="rId12"/>
    <p:sldId id="1005" r:id="rId13"/>
    <p:sldId id="1006" r:id="rId14"/>
    <p:sldId id="1007" r:id="rId15"/>
    <p:sldId id="1008" r:id="rId16"/>
    <p:sldId id="1009" r:id="rId17"/>
    <p:sldId id="1010" r:id="rId18"/>
    <p:sldId id="1012" r:id="rId19"/>
    <p:sldId id="1015" r:id="rId20"/>
    <p:sldId id="1016" r:id="rId21"/>
    <p:sldId id="957" r:id="rId22"/>
    <p:sldId id="958" r:id="rId23"/>
    <p:sldId id="959" r:id="rId24"/>
    <p:sldId id="960" r:id="rId25"/>
    <p:sldId id="990" r:id="rId26"/>
    <p:sldId id="970" r:id="rId27"/>
    <p:sldId id="971" r:id="rId28"/>
    <p:sldId id="984" r:id="rId29"/>
    <p:sldId id="992" r:id="rId30"/>
    <p:sldId id="985" r:id="rId31"/>
    <p:sldId id="996" r:id="rId32"/>
    <p:sldId id="997" r:id="rId33"/>
    <p:sldId id="948" r:id="rId34"/>
    <p:sldId id="936" r:id="rId35"/>
    <p:sldId id="400" r:id="rId36"/>
    <p:sldId id="257" r:id="rId37"/>
    <p:sldId id="300" r:id="rId38"/>
    <p:sldId id="308" r:id="rId39"/>
    <p:sldId id="268" r:id="rId40"/>
    <p:sldId id="269" r:id="rId41"/>
    <p:sldId id="270" r:id="rId42"/>
    <p:sldId id="271" r:id="rId43"/>
    <p:sldId id="272" r:id="rId44"/>
    <p:sldId id="273" r:id="rId45"/>
    <p:sldId id="275" r:id="rId46"/>
    <p:sldId id="614" r:id="rId47"/>
    <p:sldId id="940" r:id="rId48"/>
    <p:sldId id="938" r:id="rId49"/>
    <p:sldId id="289" r:id="rId50"/>
    <p:sldId id="305" r:id="rId51"/>
    <p:sldId id="376" r:id="rId52"/>
    <p:sldId id="307" r:id="rId53"/>
    <p:sldId id="490" r:id="rId54"/>
    <p:sldId id="625" r:id="rId55"/>
    <p:sldId id="947" r:id="rId56"/>
    <p:sldId id="488" r:id="rId57"/>
    <p:sldId id="595" r:id="rId58"/>
    <p:sldId id="603" r:id="rId59"/>
    <p:sldId id="511" r:id="rId60"/>
    <p:sldId id="941" r:id="rId61"/>
    <p:sldId id="934" r:id="rId62"/>
    <p:sldId id="937" r:id="rId63"/>
    <p:sldId id="542" r:id="rId64"/>
    <p:sldId id="543" r:id="rId65"/>
    <p:sldId id="544" r:id="rId66"/>
    <p:sldId id="545" r:id="rId67"/>
    <p:sldId id="945" r:id="rId68"/>
    <p:sldId id="726" r:id="rId69"/>
    <p:sldId id="858" r:id="rId70"/>
    <p:sldId id="951" r:id="rId71"/>
    <p:sldId id="952" r:id="rId72"/>
    <p:sldId id="953" r:id="rId73"/>
    <p:sldId id="1020" r:id="rId74"/>
    <p:sldId id="1021" r:id="rId75"/>
    <p:sldId id="980" r:id="rId76"/>
    <p:sldId id="1017" r:id="rId77"/>
    <p:sldId id="1018" r:id="rId78"/>
    <p:sldId id="1034" r:id="rId79"/>
    <p:sldId id="1038" r:id="rId80"/>
    <p:sldId id="1039" r:id="rId81"/>
    <p:sldId id="873" r:id="rId82"/>
    <p:sldId id="876" r:id="rId83"/>
    <p:sldId id="805" r:id="rId84"/>
    <p:sldId id="783" r:id="rId85"/>
    <p:sldId id="872" r:id="rId86"/>
    <p:sldId id="1001" r:id="rId87"/>
    <p:sldId id="864" r:id="rId88"/>
    <p:sldId id="865" r:id="rId89"/>
    <p:sldId id="579" r:id="rId90"/>
  </p:sldIdLst>
  <p:sldSz cx="9144000" cy="6858000" type="screen4x3"/>
  <p:notesSz cx="7010400" cy="9296400"/>
  <p:custDataLst>
    <p:tags r:id="rId93"/>
  </p:custDataLst>
  <p:defaultTextStyle>
    <a:defPPr>
      <a:defRPr lang="en-US"/>
    </a:defPPr>
    <a:lvl1pPr algn="l" rtl="0" fontAlgn="base">
      <a:spcBef>
        <a:spcPct val="0"/>
      </a:spcBef>
      <a:spcAft>
        <a:spcPct val="0"/>
      </a:spcAft>
      <a:defRPr kern="1200">
        <a:solidFill>
          <a:schemeClr val="tx1"/>
        </a:solidFill>
        <a:latin typeface="Arial" pitchFamily="32" charset="0"/>
        <a:ea typeface="+mn-ea"/>
        <a:cs typeface="+mn-cs"/>
      </a:defRPr>
    </a:lvl1pPr>
    <a:lvl2pPr marL="457200" algn="l" rtl="0" fontAlgn="base">
      <a:spcBef>
        <a:spcPct val="0"/>
      </a:spcBef>
      <a:spcAft>
        <a:spcPct val="0"/>
      </a:spcAft>
      <a:defRPr kern="1200">
        <a:solidFill>
          <a:schemeClr val="tx1"/>
        </a:solidFill>
        <a:latin typeface="Arial" pitchFamily="32" charset="0"/>
        <a:ea typeface="+mn-ea"/>
        <a:cs typeface="+mn-cs"/>
      </a:defRPr>
    </a:lvl2pPr>
    <a:lvl3pPr marL="914400" algn="l" rtl="0" fontAlgn="base">
      <a:spcBef>
        <a:spcPct val="0"/>
      </a:spcBef>
      <a:spcAft>
        <a:spcPct val="0"/>
      </a:spcAft>
      <a:defRPr kern="1200">
        <a:solidFill>
          <a:schemeClr val="tx1"/>
        </a:solidFill>
        <a:latin typeface="Arial" pitchFamily="32" charset="0"/>
        <a:ea typeface="+mn-ea"/>
        <a:cs typeface="+mn-cs"/>
      </a:defRPr>
    </a:lvl3pPr>
    <a:lvl4pPr marL="1371600" algn="l" rtl="0" fontAlgn="base">
      <a:spcBef>
        <a:spcPct val="0"/>
      </a:spcBef>
      <a:spcAft>
        <a:spcPct val="0"/>
      </a:spcAft>
      <a:defRPr kern="1200">
        <a:solidFill>
          <a:schemeClr val="tx1"/>
        </a:solidFill>
        <a:latin typeface="Arial" pitchFamily="32" charset="0"/>
        <a:ea typeface="+mn-ea"/>
        <a:cs typeface="+mn-cs"/>
      </a:defRPr>
    </a:lvl4pPr>
    <a:lvl5pPr marL="1828800" algn="l" rtl="0" fontAlgn="base">
      <a:spcBef>
        <a:spcPct val="0"/>
      </a:spcBef>
      <a:spcAft>
        <a:spcPct val="0"/>
      </a:spcAft>
      <a:defRPr kern="1200">
        <a:solidFill>
          <a:schemeClr val="tx1"/>
        </a:solidFill>
        <a:latin typeface="Arial" pitchFamily="32" charset="0"/>
        <a:ea typeface="+mn-ea"/>
        <a:cs typeface="+mn-cs"/>
      </a:defRPr>
    </a:lvl5pPr>
    <a:lvl6pPr marL="2286000" algn="l" defTabSz="457200" rtl="0" eaLnBrk="1" latinLnBrk="0" hangingPunct="1">
      <a:defRPr kern="1200">
        <a:solidFill>
          <a:schemeClr val="tx1"/>
        </a:solidFill>
        <a:latin typeface="Arial" pitchFamily="32" charset="0"/>
        <a:ea typeface="+mn-ea"/>
        <a:cs typeface="+mn-cs"/>
      </a:defRPr>
    </a:lvl6pPr>
    <a:lvl7pPr marL="2743200" algn="l" defTabSz="457200" rtl="0" eaLnBrk="1" latinLnBrk="0" hangingPunct="1">
      <a:defRPr kern="1200">
        <a:solidFill>
          <a:schemeClr val="tx1"/>
        </a:solidFill>
        <a:latin typeface="Arial" pitchFamily="32" charset="0"/>
        <a:ea typeface="+mn-ea"/>
        <a:cs typeface="+mn-cs"/>
      </a:defRPr>
    </a:lvl7pPr>
    <a:lvl8pPr marL="3200400" algn="l" defTabSz="457200" rtl="0" eaLnBrk="1" latinLnBrk="0" hangingPunct="1">
      <a:defRPr kern="1200">
        <a:solidFill>
          <a:schemeClr val="tx1"/>
        </a:solidFill>
        <a:latin typeface="Arial" pitchFamily="32" charset="0"/>
        <a:ea typeface="+mn-ea"/>
        <a:cs typeface="+mn-cs"/>
      </a:defRPr>
    </a:lvl8pPr>
    <a:lvl9pPr marL="3657600" algn="l" defTabSz="457200" rtl="0" eaLnBrk="1" latinLnBrk="0" hangingPunct="1">
      <a:defRPr kern="1200">
        <a:solidFill>
          <a:schemeClr val="tx1"/>
        </a:solidFill>
        <a:latin typeface="Arial" pitchFamily="3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11" d="100"/>
          <a:sy n="111" d="100"/>
        </p:scale>
        <p:origin x="-1576"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8" d="100"/>
          <a:sy n="78" d="100"/>
        </p:scale>
        <p:origin x="-333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viewProps" Target="viewProps.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table\s40061\Climate%20Action%20Secretariat\Climate%20Policy\Carbon%20Pricing\Carbon%20Tax\Carbon%20Tax%20Info\carbon%20tax%20revenue%20neutral%20graph%20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yorambauman:Documents:Carbon%20tax:British%20Columbia:2014.2.BC%20data:PetroleumSa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yorambauman:Documents:Carbon%20tax:British%20Columbia:2014.2.BC%20data:RealGDP.by.Provi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CA" sz="2400" dirty="0" smtClean="0"/>
              <a:t>Cumulative</a:t>
            </a:r>
            <a:r>
              <a:rPr lang="en-CA" sz="2400" baseline="0" dirty="0" smtClean="0"/>
              <a:t> BC Carbon Tax Revenues and Tax Cuts 2008 – 2014</a:t>
            </a:r>
            <a:endParaRPr lang="en-CA" sz="2400" dirty="0"/>
          </a:p>
        </c:rich>
      </c:tx>
      <c:layout>
        <c:manualLayout>
          <c:xMode val="edge"/>
          <c:yMode val="edge"/>
          <c:x val="0.129414787245862"/>
          <c:y val="2.0755998851392401E-3"/>
        </c:manualLayout>
      </c:layout>
      <c:overlay val="0"/>
    </c:title>
    <c:autoTitleDeleted val="0"/>
    <c:plotArea>
      <c:layout>
        <c:manualLayout>
          <c:layoutTarget val="inner"/>
          <c:xMode val="edge"/>
          <c:yMode val="edge"/>
          <c:x val="6.7615240078112607E-2"/>
          <c:y val="0.21242669822886001"/>
          <c:w val="0.57009950283301902"/>
          <c:h val="0.69457465973645105"/>
        </c:manualLayout>
      </c:layout>
      <c:barChart>
        <c:barDir val="col"/>
        <c:grouping val="stacked"/>
        <c:varyColors val="0"/>
        <c:ser>
          <c:idx val="0"/>
          <c:order val="0"/>
          <c:invertIfNegative val="0"/>
          <c:cat>
            <c:strRef>
              <c:f>Sheet1!$N$29:$O$29</c:f>
              <c:strCache>
                <c:ptCount val="2"/>
                <c:pt idx="0">
                  <c:v>Carbon tax revenues </c:v>
                </c:pt>
                <c:pt idx="1">
                  <c:v>Tax cuts</c:v>
                </c:pt>
              </c:strCache>
            </c:strRef>
          </c:cat>
          <c:val>
            <c:numRef>
              <c:f>Sheet1!$N$30:$O$30</c:f>
              <c:numCache>
                <c:formatCode>General</c:formatCode>
                <c:ptCount val="2"/>
                <c:pt idx="0">
                  <c:v>4956</c:v>
                </c:pt>
              </c:numCache>
            </c:numRef>
          </c:val>
        </c:ser>
        <c:ser>
          <c:idx val="1"/>
          <c:order val="1"/>
          <c:spPr>
            <a:solidFill>
              <a:schemeClr val="accent4">
                <a:lumMod val="75000"/>
              </a:schemeClr>
            </a:solidFill>
          </c:spPr>
          <c:invertIfNegative val="0"/>
          <c:cat>
            <c:strRef>
              <c:f>Sheet1!$N$29:$O$29</c:f>
              <c:strCache>
                <c:ptCount val="2"/>
                <c:pt idx="0">
                  <c:v>Carbon tax revenues </c:v>
                </c:pt>
                <c:pt idx="1">
                  <c:v>Tax cuts</c:v>
                </c:pt>
              </c:strCache>
            </c:strRef>
          </c:cat>
          <c:val>
            <c:numRef>
              <c:f>Sheet1!$N$31:$O$31</c:f>
              <c:numCache>
                <c:formatCode>General</c:formatCode>
                <c:ptCount val="2"/>
                <c:pt idx="1">
                  <c:v>3112</c:v>
                </c:pt>
              </c:numCache>
            </c:numRef>
          </c:val>
        </c:ser>
        <c:ser>
          <c:idx val="2"/>
          <c:order val="2"/>
          <c:spPr>
            <a:solidFill>
              <a:schemeClr val="accent3">
                <a:lumMod val="50000"/>
              </a:schemeClr>
            </a:solidFill>
          </c:spPr>
          <c:invertIfNegative val="0"/>
          <c:cat>
            <c:strRef>
              <c:f>Sheet1!$N$29:$O$29</c:f>
              <c:strCache>
                <c:ptCount val="2"/>
                <c:pt idx="0">
                  <c:v>Carbon tax revenues </c:v>
                </c:pt>
                <c:pt idx="1">
                  <c:v>Tax cuts</c:v>
                </c:pt>
              </c:strCache>
            </c:strRef>
          </c:cat>
          <c:val>
            <c:numRef>
              <c:f>Sheet1!$N$32:$O$32</c:f>
              <c:numCache>
                <c:formatCode>General</c:formatCode>
                <c:ptCount val="2"/>
                <c:pt idx="1">
                  <c:v>997</c:v>
                </c:pt>
              </c:numCache>
            </c:numRef>
          </c:val>
        </c:ser>
        <c:ser>
          <c:idx val="3"/>
          <c:order val="3"/>
          <c:spPr>
            <a:solidFill>
              <a:schemeClr val="accent3">
                <a:lumMod val="60000"/>
                <a:lumOff val="40000"/>
              </a:schemeClr>
            </a:solidFill>
          </c:spPr>
          <c:invertIfNegative val="0"/>
          <c:cat>
            <c:strRef>
              <c:f>Sheet1!$N$29:$O$29</c:f>
              <c:strCache>
                <c:ptCount val="2"/>
                <c:pt idx="0">
                  <c:v>Carbon tax revenues </c:v>
                </c:pt>
                <c:pt idx="1">
                  <c:v>Tax cuts</c:v>
                </c:pt>
              </c:strCache>
            </c:strRef>
          </c:cat>
          <c:val>
            <c:numRef>
              <c:f>Sheet1!$N$33:$O$33</c:f>
              <c:numCache>
                <c:formatCode>General</c:formatCode>
                <c:ptCount val="2"/>
                <c:pt idx="1">
                  <c:v>1221</c:v>
                </c:pt>
              </c:numCache>
            </c:numRef>
          </c:val>
        </c:ser>
        <c:ser>
          <c:idx val="4"/>
          <c:order val="4"/>
          <c:spPr>
            <a:solidFill>
              <a:schemeClr val="accent3">
                <a:lumMod val="75000"/>
              </a:schemeClr>
            </a:solidFill>
          </c:spPr>
          <c:invertIfNegative val="0"/>
          <c:cat>
            <c:strRef>
              <c:f>Sheet1!$N$29:$O$29</c:f>
              <c:strCache>
                <c:ptCount val="2"/>
                <c:pt idx="0">
                  <c:v>Carbon tax revenues </c:v>
                </c:pt>
                <c:pt idx="1">
                  <c:v>Tax cuts</c:v>
                </c:pt>
              </c:strCache>
            </c:strRef>
          </c:cat>
          <c:val>
            <c:numRef>
              <c:f>Sheet1!$N$34:$O$34</c:f>
              <c:numCache>
                <c:formatCode>General</c:formatCode>
                <c:ptCount val="2"/>
                <c:pt idx="1">
                  <c:v>221</c:v>
                </c:pt>
              </c:numCache>
            </c:numRef>
          </c:val>
        </c:ser>
        <c:ser>
          <c:idx val="5"/>
          <c:order val="5"/>
          <c:spPr>
            <a:solidFill>
              <a:srgbClr val="92D050"/>
            </a:solidFill>
          </c:spPr>
          <c:invertIfNegative val="0"/>
          <c:cat>
            <c:strRef>
              <c:f>Sheet1!$N$29:$O$29</c:f>
              <c:strCache>
                <c:ptCount val="2"/>
                <c:pt idx="0">
                  <c:v>Carbon tax revenues </c:v>
                </c:pt>
                <c:pt idx="1">
                  <c:v>Tax cuts</c:v>
                </c:pt>
              </c:strCache>
            </c:strRef>
          </c:cat>
          <c:val>
            <c:numRef>
              <c:f>Sheet1!$N$35:$O$35</c:f>
              <c:numCache>
                <c:formatCode>General</c:formatCode>
                <c:ptCount val="2"/>
                <c:pt idx="1">
                  <c:v>108</c:v>
                </c:pt>
              </c:numCache>
            </c:numRef>
          </c:val>
        </c:ser>
        <c:dLbls>
          <c:showLegendKey val="0"/>
          <c:showVal val="0"/>
          <c:showCatName val="0"/>
          <c:showSerName val="0"/>
          <c:showPercent val="0"/>
          <c:showBubbleSize val="0"/>
        </c:dLbls>
        <c:gapWidth val="150"/>
        <c:overlap val="100"/>
        <c:axId val="2067752240"/>
        <c:axId val="2067763664"/>
      </c:barChart>
      <c:catAx>
        <c:axId val="2067752240"/>
        <c:scaling>
          <c:orientation val="minMax"/>
        </c:scaling>
        <c:delete val="0"/>
        <c:axPos val="b"/>
        <c:numFmt formatCode="General" sourceLinked="0"/>
        <c:majorTickMark val="out"/>
        <c:minorTickMark val="none"/>
        <c:tickLblPos val="nextTo"/>
        <c:crossAx val="2067763664"/>
        <c:crosses val="autoZero"/>
        <c:auto val="1"/>
        <c:lblAlgn val="ctr"/>
        <c:lblOffset val="100"/>
        <c:noMultiLvlLbl val="0"/>
      </c:catAx>
      <c:valAx>
        <c:axId val="2067763664"/>
        <c:scaling>
          <c:orientation val="minMax"/>
        </c:scaling>
        <c:delete val="0"/>
        <c:axPos val="l"/>
        <c:majorGridlines>
          <c:spPr>
            <a:ln>
              <a:solidFill>
                <a:schemeClr val="bg1"/>
              </a:solidFill>
            </a:ln>
          </c:spPr>
        </c:majorGridlines>
        <c:numFmt formatCode="General" sourceLinked="1"/>
        <c:majorTickMark val="out"/>
        <c:minorTickMark val="none"/>
        <c:tickLblPos val="nextTo"/>
        <c:spPr>
          <a:ln>
            <a:noFill/>
          </a:ln>
        </c:spPr>
        <c:txPr>
          <a:bodyPr/>
          <a:lstStyle/>
          <a:p>
            <a:pPr>
              <a:defRPr>
                <a:solidFill>
                  <a:schemeClr val="bg1"/>
                </a:solidFill>
              </a:defRPr>
            </a:pPr>
            <a:endParaRPr lang="en-US"/>
          </a:p>
        </c:txPr>
        <c:crossAx val="2067752240"/>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a:t>Sales of refined</a:t>
            </a:r>
            <a:r>
              <a:rPr lang="en-US" sz="2400" baseline="0"/>
              <a:t> </a:t>
            </a:r>
            <a:r>
              <a:rPr lang="en-US" sz="2400"/>
              <a:t>petroleum products per</a:t>
            </a:r>
            <a:r>
              <a:rPr lang="en-US" sz="2400" baseline="0"/>
              <a:t> capita      </a:t>
            </a:r>
            <a:r>
              <a:rPr lang="en-US" sz="2400"/>
              <a:t>(2007 = 100%)</a:t>
            </a:r>
          </a:p>
        </c:rich>
      </c:tx>
      <c:overlay val="0"/>
    </c:title>
    <c:autoTitleDeleted val="0"/>
    <c:plotArea>
      <c:layout/>
      <c:lineChart>
        <c:grouping val="standard"/>
        <c:varyColors val="0"/>
        <c:ser>
          <c:idx val="0"/>
          <c:order val="0"/>
          <c:tx>
            <c:strRef>
              <c:f>'cansim-1340004-eng-901210946214'!$K$107</c:f>
              <c:strCache>
                <c:ptCount val="1"/>
                <c:pt idx="0">
                  <c:v>Canada</c:v>
                </c:pt>
              </c:strCache>
            </c:strRef>
          </c:tx>
          <c:spPr>
            <a:ln w="63500"/>
          </c:spPr>
          <c:marker>
            <c:symbol val="none"/>
          </c:marker>
          <c:cat>
            <c:numRef>
              <c:f>'cansim-1340004-eng-901210946214'!$L$106:$Q$106</c:f>
              <c:numCache>
                <c:formatCode>General</c:formatCode>
                <c:ptCount val="6"/>
                <c:pt idx="0">
                  <c:v>2007</c:v>
                </c:pt>
                <c:pt idx="1">
                  <c:v>2008</c:v>
                </c:pt>
                <c:pt idx="2">
                  <c:v>2009</c:v>
                </c:pt>
                <c:pt idx="3">
                  <c:v>2010</c:v>
                </c:pt>
                <c:pt idx="4">
                  <c:v>2011</c:v>
                </c:pt>
                <c:pt idx="5">
                  <c:v>2012</c:v>
                </c:pt>
              </c:numCache>
            </c:numRef>
          </c:cat>
          <c:val>
            <c:numRef>
              <c:f>'cansim-1340004-eng-901210946214'!$L$107:$Q$107</c:f>
              <c:numCache>
                <c:formatCode>0%</c:formatCode>
                <c:ptCount val="6"/>
                <c:pt idx="0">
                  <c:v>1</c:v>
                </c:pt>
                <c:pt idx="1">
                  <c:v>0.98735954759701805</c:v>
                </c:pt>
                <c:pt idx="2">
                  <c:v>0.91115104116044299</c:v>
                </c:pt>
                <c:pt idx="3">
                  <c:v>0.97742673624224397</c:v>
                </c:pt>
                <c:pt idx="4">
                  <c:v>1.0037255156566649</c:v>
                </c:pt>
                <c:pt idx="5">
                  <c:v>0.98119766561618904</c:v>
                </c:pt>
              </c:numCache>
            </c:numRef>
          </c:val>
          <c:smooth val="0"/>
        </c:ser>
        <c:ser>
          <c:idx val="1"/>
          <c:order val="1"/>
          <c:tx>
            <c:strRef>
              <c:f>'cansim-1340004-eng-901210946214'!$K$108</c:f>
              <c:strCache>
                <c:ptCount val="1"/>
                <c:pt idx="0">
                  <c:v>B.C.</c:v>
                </c:pt>
              </c:strCache>
            </c:strRef>
          </c:tx>
          <c:spPr>
            <a:ln w="63500">
              <a:solidFill>
                <a:srgbClr val="008000"/>
              </a:solidFill>
            </a:ln>
          </c:spPr>
          <c:marker>
            <c:symbol val="none"/>
          </c:marker>
          <c:cat>
            <c:numRef>
              <c:f>'cansim-1340004-eng-901210946214'!$L$106:$Q$106</c:f>
              <c:numCache>
                <c:formatCode>General</c:formatCode>
                <c:ptCount val="6"/>
                <c:pt idx="0">
                  <c:v>2007</c:v>
                </c:pt>
                <c:pt idx="1">
                  <c:v>2008</c:v>
                </c:pt>
                <c:pt idx="2">
                  <c:v>2009</c:v>
                </c:pt>
                <c:pt idx="3">
                  <c:v>2010</c:v>
                </c:pt>
                <c:pt idx="4">
                  <c:v>2011</c:v>
                </c:pt>
                <c:pt idx="5">
                  <c:v>2012</c:v>
                </c:pt>
              </c:numCache>
            </c:numRef>
          </c:cat>
          <c:val>
            <c:numRef>
              <c:f>'cansim-1340004-eng-901210946214'!$L$108:$Q$108</c:f>
              <c:numCache>
                <c:formatCode>0%</c:formatCode>
                <c:ptCount val="6"/>
                <c:pt idx="0">
                  <c:v>1</c:v>
                </c:pt>
                <c:pt idx="1">
                  <c:v>1.009995602118074</c:v>
                </c:pt>
                <c:pt idx="2">
                  <c:v>0.89414842451913301</c:v>
                </c:pt>
                <c:pt idx="3">
                  <c:v>0.93795951555135104</c:v>
                </c:pt>
                <c:pt idx="4">
                  <c:v>0.87822043825362806</c:v>
                </c:pt>
                <c:pt idx="5">
                  <c:v>0.87669692672889099</c:v>
                </c:pt>
              </c:numCache>
            </c:numRef>
          </c:val>
          <c:smooth val="0"/>
        </c:ser>
        <c:ser>
          <c:idx val="2"/>
          <c:order val="2"/>
          <c:marker>
            <c:symbol val="none"/>
          </c:marker>
          <c:cat>
            <c:numRef>
              <c:f>'cansim-1340004-eng-901210946214'!$L$106:$Q$106</c:f>
              <c:numCache>
                <c:formatCode>General</c:formatCode>
                <c:ptCount val="6"/>
                <c:pt idx="0">
                  <c:v>2007</c:v>
                </c:pt>
                <c:pt idx="1">
                  <c:v>2008</c:v>
                </c:pt>
                <c:pt idx="2">
                  <c:v>2009</c:v>
                </c:pt>
                <c:pt idx="3">
                  <c:v>2010</c:v>
                </c:pt>
                <c:pt idx="4">
                  <c:v>2011</c:v>
                </c:pt>
                <c:pt idx="5">
                  <c:v>2012</c:v>
                </c:pt>
              </c:numCache>
            </c:numRef>
          </c:cat>
          <c:val>
            <c:numRef>
              <c:f>'cansim-1340004-eng-901210946214'!$L$107</c:f>
              <c:numCache>
                <c:formatCode>0%</c:formatCode>
                <c:ptCount val="1"/>
                <c:pt idx="0">
                  <c:v>1</c:v>
                </c:pt>
              </c:numCache>
            </c:numRef>
          </c:val>
          <c:smooth val="0"/>
        </c:ser>
        <c:dLbls>
          <c:showLegendKey val="0"/>
          <c:showVal val="0"/>
          <c:showCatName val="0"/>
          <c:showSerName val="0"/>
          <c:showPercent val="0"/>
          <c:showBubbleSize val="0"/>
        </c:dLbls>
        <c:smooth val="0"/>
        <c:axId val="2067750064"/>
        <c:axId val="2067753328"/>
      </c:lineChart>
      <c:catAx>
        <c:axId val="2067750064"/>
        <c:scaling>
          <c:orientation val="minMax"/>
        </c:scaling>
        <c:delete val="0"/>
        <c:axPos val="b"/>
        <c:numFmt formatCode="General" sourceLinked="1"/>
        <c:majorTickMark val="out"/>
        <c:minorTickMark val="none"/>
        <c:tickLblPos val="nextTo"/>
        <c:txPr>
          <a:bodyPr/>
          <a:lstStyle/>
          <a:p>
            <a:pPr>
              <a:defRPr sz="1800"/>
            </a:pPr>
            <a:endParaRPr lang="en-US"/>
          </a:p>
        </c:txPr>
        <c:crossAx val="2067753328"/>
        <c:crosses val="autoZero"/>
        <c:auto val="1"/>
        <c:lblAlgn val="ctr"/>
        <c:lblOffset val="100"/>
        <c:noMultiLvlLbl val="0"/>
      </c:catAx>
      <c:valAx>
        <c:axId val="2067753328"/>
        <c:scaling>
          <c:orientation val="minMax"/>
        </c:scaling>
        <c:delete val="0"/>
        <c:axPos val="l"/>
        <c:majorGridlines/>
        <c:numFmt formatCode="0%" sourceLinked="1"/>
        <c:majorTickMark val="out"/>
        <c:minorTickMark val="none"/>
        <c:tickLblPos val="nextTo"/>
        <c:txPr>
          <a:bodyPr/>
          <a:lstStyle/>
          <a:p>
            <a:pPr>
              <a:defRPr sz="1800"/>
            </a:pPr>
            <a:endParaRPr lang="en-US"/>
          </a:p>
        </c:txPr>
        <c:crossAx val="20677500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3200"/>
            </a:pPr>
            <a:r>
              <a:rPr lang="en-US" sz="2400"/>
              <a:t>Real GDP per capita</a:t>
            </a:r>
            <a:r>
              <a:rPr lang="en-US" sz="2400" baseline="0"/>
              <a:t> (2007=100%)</a:t>
            </a:r>
            <a:endParaRPr lang="en-US" sz="2400"/>
          </a:p>
        </c:rich>
      </c:tx>
      <c:overlay val="0"/>
    </c:title>
    <c:autoTitleDeleted val="0"/>
    <c:plotArea>
      <c:layout/>
      <c:lineChart>
        <c:grouping val="standard"/>
        <c:varyColors val="0"/>
        <c:ser>
          <c:idx val="0"/>
          <c:order val="0"/>
          <c:tx>
            <c:strRef>
              <c:f>'cansim-3840038-eng-309439681587'!$K$83</c:f>
              <c:strCache>
                <c:ptCount val="1"/>
                <c:pt idx="0">
                  <c:v>Canada</c:v>
                </c:pt>
              </c:strCache>
            </c:strRef>
          </c:tx>
          <c:spPr>
            <a:ln w="63500"/>
          </c:spPr>
          <c:marker>
            <c:symbol val="none"/>
          </c:marker>
          <c:cat>
            <c:numRef>
              <c:f>'cansim-3840038-eng-309439681587'!$L$82:$Q$82</c:f>
              <c:numCache>
                <c:formatCode>General</c:formatCode>
                <c:ptCount val="6"/>
                <c:pt idx="0">
                  <c:v>2007</c:v>
                </c:pt>
                <c:pt idx="1">
                  <c:v>2008</c:v>
                </c:pt>
                <c:pt idx="2">
                  <c:v>2009</c:v>
                </c:pt>
                <c:pt idx="3">
                  <c:v>2010</c:v>
                </c:pt>
                <c:pt idx="4">
                  <c:v>2011</c:v>
                </c:pt>
                <c:pt idx="5">
                  <c:v>2012</c:v>
                </c:pt>
              </c:numCache>
            </c:numRef>
          </c:cat>
          <c:val>
            <c:numRef>
              <c:f>'cansim-3840038-eng-309439681587'!$L$83:$Q$83</c:f>
              <c:numCache>
                <c:formatCode>0%</c:formatCode>
                <c:ptCount val="6"/>
                <c:pt idx="0">
                  <c:v>1</c:v>
                </c:pt>
                <c:pt idx="1">
                  <c:v>1.0224635027919611</c:v>
                </c:pt>
                <c:pt idx="2">
                  <c:v>1.022560709966847</c:v>
                </c:pt>
                <c:pt idx="3">
                  <c:v>1.043352401564011</c:v>
                </c:pt>
                <c:pt idx="4">
                  <c:v>1.052236902141265</c:v>
                </c:pt>
                <c:pt idx="5">
                  <c:v>1.0567366800652089</c:v>
                </c:pt>
              </c:numCache>
            </c:numRef>
          </c:val>
          <c:smooth val="0"/>
        </c:ser>
        <c:ser>
          <c:idx val="1"/>
          <c:order val="1"/>
          <c:tx>
            <c:strRef>
              <c:f>'cansim-3840038-eng-309439681587'!$K$84</c:f>
              <c:strCache>
                <c:ptCount val="1"/>
                <c:pt idx="0">
                  <c:v>B.C.</c:v>
                </c:pt>
              </c:strCache>
            </c:strRef>
          </c:tx>
          <c:spPr>
            <a:ln w="63500">
              <a:solidFill>
                <a:srgbClr val="008000"/>
              </a:solidFill>
            </a:ln>
          </c:spPr>
          <c:marker>
            <c:symbol val="none"/>
          </c:marker>
          <c:cat>
            <c:numRef>
              <c:f>'cansim-3840038-eng-309439681587'!$L$82:$Q$82</c:f>
              <c:numCache>
                <c:formatCode>General</c:formatCode>
                <c:ptCount val="6"/>
                <c:pt idx="0">
                  <c:v>2007</c:v>
                </c:pt>
                <c:pt idx="1">
                  <c:v>2008</c:v>
                </c:pt>
                <c:pt idx="2">
                  <c:v>2009</c:v>
                </c:pt>
                <c:pt idx="3">
                  <c:v>2010</c:v>
                </c:pt>
                <c:pt idx="4">
                  <c:v>2011</c:v>
                </c:pt>
                <c:pt idx="5">
                  <c:v>2012</c:v>
                </c:pt>
              </c:numCache>
            </c:numRef>
          </c:cat>
          <c:val>
            <c:numRef>
              <c:f>'cansim-3840038-eng-309439681587'!$L$84:$Q$84</c:f>
              <c:numCache>
                <c:formatCode>0%</c:formatCode>
                <c:ptCount val="6"/>
                <c:pt idx="0">
                  <c:v>1</c:v>
                </c:pt>
                <c:pt idx="1">
                  <c:v>1.0198267805503469</c:v>
                </c:pt>
                <c:pt idx="2">
                  <c:v>1.0098132843650569</c:v>
                </c:pt>
                <c:pt idx="3">
                  <c:v>1.0305543463499249</c:v>
                </c:pt>
                <c:pt idx="4">
                  <c:v>1.0472434981355441</c:v>
                </c:pt>
                <c:pt idx="5">
                  <c:v>1.0566697330956429</c:v>
                </c:pt>
              </c:numCache>
            </c:numRef>
          </c:val>
          <c:smooth val="0"/>
        </c:ser>
        <c:dLbls>
          <c:showLegendKey val="0"/>
          <c:showVal val="0"/>
          <c:showCatName val="0"/>
          <c:showSerName val="0"/>
          <c:showPercent val="0"/>
          <c:showBubbleSize val="0"/>
        </c:dLbls>
        <c:smooth val="0"/>
        <c:axId val="2067762576"/>
        <c:axId val="2067754416"/>
      </c:lineChart>
      <c:catAx>
        <c:axId val="2067762576"/>
        <c:scaling>
          <c:orientation val="minMax"/>
        </c:scaling>
        <c:delete val="0"/>
        <c:axPos val="b"/>
        <c:numFmt formatCode="General" sourceLinked="1"/>
        <c:majorTickMark val="out"/>
        <c:minorTickMark val="none"/>
        <c:tickLblPos val="nextTo"/>
        <c:txPr>
          <a:bodyPr/>
          <a:lstStyle/>
          <a:p>
            <a:pPr>
              <a:defRPr sz="1800"/>
            </a:pPr>
            <a:endParaRPr lang="en-US"/>
          </a:p>
        </c:txPr>
        <c:crossAx val="2067754416"/>
        <c:crosses val="autoZero"/>
        <c:auto val="1"/>
        <c:lblAlgn val="ctr"/>
        <c:lblOffset val="100"/>
        <c:noMultiLvlLbl val="0"/>
      </c:catAx>
      <c:valAx>
        <c:axId val="2067754416"/>
        <c:scaling>
          <c:orientation val="minMax"/>
        </c:scaling>
        <c:delete val="0"/>
        <c:axPos val="l"/>
        <c:majorGridlines/>
        <c:numFmt formatCode="0%" sourceLinked="1"/>
        <c:majorTickMark val="out"/>
        <c:minorTickMark val="none"/>
        <c:tickLblPos val="nextTo"/>
        <c:txPr>
          <a:bodyPr/>
          <a:lstStyle/>
          <a:p>
            <a:pPr>
              <a:defRPr sz="1800"/>
            </a:pPr>
            <a:endParaRPr lang="en-US"/>
          </a:p>
        </c:txPr>
        <c:crossAx val="2067762576"/>
        <c:crosses val="autoZero"/>
        <c:crossBetween val="between"/>
        <c:majorUnit val="0.02"/>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cdr:x>
      <cdr:y>0.51781</cdr:y>
    </cdr:from>
    <cdr:to>
      <cdr:x>0.43636</cdr:x>
      <cdr:y>0.61196</cdr:y>
    </cdr:to>
    <cdr:sp macro="" textlink="">
      <cdr:nvSpPr>
        <cdr:cNvPr id="2" name="Right Arrow 1"/>
        <cdr:cNvSpPr/>
      </cdr:nvSpPr>
      <cdr:spPr>
        <a:xfrm xmlns:a="http://schemas.openxmlformats.org/drawingml/2006/main">
          <a:off x="2592288" y="3168352"/>
          <a:ext cx="1178313" cy="576064"/>
        </a:xfrm>
        <a:prstGeom xmlns:a="http://schemas.openxmlformats.org/drawingml/2006/main" prst="rightArrow">
          <a:avLst/>
        </a:prstGeom>
        <a:gradFill xmlns:a="http://schemas.openxmlformats.org/drawingml/2006/main"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0.15833</cdr:x>
      <cdr:y>0.25891</cdr:y>
    </cdr:from>
    <cdr:to>
      <cdr:x>0.30379</cdr:x>
      <cdr:y>0.32952</cdr:y>
    </cdr:to>
    <cdr:sp macro="" textlink="">
      <cdr:nvSpPr>
        <cdr:cNvPr id="3" name="TextBox 2"/>
        <cdr:cNvSpPr txBox="1"/>
      </cdr:nvSpPr>
      <cdr:spPr>
        <a:xfrm xmlns:a="http://schemas.openxmlformats.org/drawingml/2006/main">
          <a:off x="1368152" y="1584176"/>
          <a:ext cx="1256867"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2400" b="1" dirty="0" smtClean="0"/>
            <a:t>$5.0 </a:t>
          </a:r>
          <a:r>
            <a:rPr lang="en-CA" sz="2400" b="1" dirty="0" err="1" smtClean="0"/>
            <a:t>Bn</a:t>
          </a:r>
          <a:endParaRPr lang="en-CA" sz="2400" b="1" dirty="0"/>
        </a:p>
      </cdr:txBody>
    </cdr:sp>
  </cdr:relSizeAnchor>
  <cdr:relSizeAnchor xmlns:cdr="http://schemas.openxmlformats.org/drawingml/2006/chartDrawing">
    <cdr:from>
      <cdr:x>0.44167</cdr:x>
      <cdr:y>0.17653</cdr:y>
    </cdr:from>
    <cdr:to>
      <cdr:x>0.58712</cdr:x>
      <cdr:y>0.24714</cdr:y>
    </cdr:to>
    <cdr:sp macro="" textlink="">
      <cdr:nvSpPr>
        <cdr:cNvPr id="4" name="TextBox 1"/>
        <cdr:cNvSpPr txBox="1"/>
      </cdr:nvSpPr>
      <cdr:spPr>
        <a:xfrm xmlns:a="http://schemas.openxmlformats.org/drawingml/2006/main">
          <a:off x="3816424" y="1080120"/>
          <a:ext cx="1256867" cy="4320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CA" sz="2400" b="1" dirty="0" smtClean="0"/>
            <a:t>$5.7 </a:t>
          </a:r>
          <a:r>
            <a:rPr lang="en-CA" sz="2400" b="1" dirty="0" err="1" smtClean="0"/>
            <a:t>Bn</a:t>
          </a:r>
          <a:endParaRPr lang="en-CA" sz="2400" b="1" dirty="0"/>
        </a:p>
      </cdr:txBody>
    </cdr:sp>
  </cdr:relSizeAnchor>
  <cdr:relSizeAnchor xmlns:cdr="http://schemas.openxmlformats.org/drawingml/2006/chartDrawing">
    <cdr:from>
      <cdr:x>0.45</cdr:x>
      <cdr:y>0.61196</cdr:y>
    </cdr:from>
    <cdr:to>
      <cdr:x>0.98636</cdr:x>
      <cdr:y>0.70611</cdr:y>
    </cdr:to>
    <cdr:sp macro="" textlink="">
      <cdr:nvSpPr>
        <cdr:cNvPr id="5" name="TextBox 4"/>
        <cdr:cNvSpPr txBox="1"/>
      </cdr:nvSpPr>
      <cdr:spPr>
        <a:xfrm xmlns:a="http://schemas.openxmlformats.org/drawingml/2006/main">
          <a:off x="3888432" y="3744416"/>
          <a:ext cx="4634697" cy="5760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800" b="1" dirty="0" smtClean="0">
              <a:solidFill>
                <a:schemeClr val="bg1"/>
              </a:solidFill>
            </a:rPr>
            <a:t>$ 3112 M	      </a:t>
          </a:r>
          <a:r>
            <a:rPr lang="en-CA" sz="1600" dirty="0" smtClean="0">
              <a:solidFill>
                <a:schemeClr val="tx1"/>
              </a:solidFill>
            </a:rPr>
            <a:t>Business Tax Cuts</a:t>
          </a:r>
          <a:endParaRPr lang="en-CA" sz="1800" dirty="0">
            <a:solidFill>
              <a:schemeClr val="tx1"/>
            </a:solidFill>
          </a:endParaRPr>
        </a:p>
      </cdr:txBody>
    </cdr:sp>
  </cdr:relSizeAnchor>
  <cdr:relSizeAnchor xmlns:cdr="http://schemas.openxmlformats.org/drawingml/2006/chartDrawing">
    <cdr:from>
      <cdr:x>0.44167</cdr:x>
      <cdr:y>0.32952</cdr:y>
    </cdr:from>
    <cdr:to>
      <cdr:x>0.96941</cdr:x>
      <cdr:y>0.42367</cdr:y>
    </cdr:to>
    <cdr:sp macro="" textlink="">
      <cdr:nvSpPr>
        <cdr:cNvPr id="8" name="TextBox 1"/>
        <cdr:cNvSpPr txBox="1"/>
      </cdr:nvSpPr>
      <cdr:spPr>
        <a:xfrm xmlns:a="http://schemas.openxmlformats.org/drawingml/2006/main">
          <a:off x="3816424" y="2016224"/>
          <a:ext cx="4560206" cy="57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CA" sz="1800" b="1" dirty="0" smtClean="0">
              <a:solidFill>
                <a:schemeClr val="tx1"/>
              </a:solidFill>
            </a:rPr>
            <a:t>$ 1221 M	      </a:t>
          </a:r>
          <a:r>
            <a:rPr lang="en-CA" sz="1600" dirty="0" smtClean="0">
              <a:solidFill>
                <a:schemeClr val="tx1"/>
              </a:solidFill>
            </a:rPr>
            <a:t>Personal Income Tax Cuts</a:t>
          </a:r>
          <a:endParaRPr lang="en-CA" sz="1800" dirty="0">
            <a:solidFill>
              <a:schemeClr val="tx1"/>
            </a:solidFill>
          </a:endParaRPr>
        </a:p>
      </cdr:txBody>
    </cdr:sp>
  </cdr:relSizeAnchor>
  <cdr:relSizeAnchor xmlns:cdr="http://schemas.openxmlformats.org/drawingml/2006/chartDrawing">
    <cdr:from>
      <cdr:x>0.45</cdr:x>
      <cdr:y>0.45897</cdr:y>
    </cdr:from>
    <cdr:to>
      <cdr:x>0.98636</cdr:x>
      <cdr:y>0.55312</cdr:y>
    </cdr:to>
    <cdr:sp macro="" textlink="">
      <cdr:nvSpPr>
        <cdr:cNvPr id="9" name="TextBox 1"/>
        <cdr:cNvSpPr txBox="1"/>
      </cdr:nvSpPr>
      <cdr:spPr>
        <a:xfrm xmlns:a="http://schemas.openxmlformats.org/drawingml/2006/main">
          <a:off x="3888432" y="2808312"/>
          <a:ext cx="4634697" cy="57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CA" sz="1800" b="1" dirty="0" smtClean="0">
              <a:solidFill>
                <a:sysClr val="window" lastClr="FFFFFF"/>
              </a:solidFill>
            </a:rPr>
            <a:t>$ 997 M	      </a:t>
          </a:r>
          <a:r>
            <a:rPr lang="en-CA" sz="1600" dirty="0" smtClean="0">
              <a:solidFill>
                <a:schemeClr val="tx1"/>
              </a:solidFill>
            </a:rPr>
            <a:t>Low Income Tax Credit</a:t>
          </a:r>
          <a:endParaRPr lang="en-CA" sz="1800" b="1" dirty="0">
            <a:solidFill>
              <a:sysClr val="window" lastClr="FFFFFF"/>
            </a:solidFill>
          </a:endParaRPr>
        </a:p>
      </cdr:txBody>
    </cdr:sp>
  </cdr:relSizeAnchor>
  <cdr:relSizeAnchor xmlns:cdr="http://schemas.openxmlformats.org/drawingml/2006/chartDrawing">
    <cdr:from>
      <cdr:x>0.60909</cdr:x>
      <cdr:y>0.20006</cdr:y>
    </cdr:from>
    <cdr:to>
      <cdr:x>1</cdr:x>
      <cdr:y>0.29421</cdr:y>
    </cdr:to>
    <cdr:sp macro="" textlink="">
      <cdr:nvSpPr>
        <cdr:cNvPr id="10" name="TextBox 1"/>
        <cdr:cNvSpPr txBox="1"/>
      </cdr:nvSpPr>
      <cdr:spPr>
        <a:xfrm xmlns:a="http://schemas.openxmlformats.org/drawingml/2006/main">
          <a:off x="5514650" y="1224136"/>
          <a:ext cx="3377830" cy="57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CA" sz="1800" b="1" dirty="0" smtClean="0">
              <a:solidFill>
                <a:sysClr val="windowText" lastClr="000000"/>
              </a:solidFill>
            </a:rPr>
            <a:t>$ 108 M </a:t>
          </a:r>
          <a:r>
            <a:rPr lang="en-CA" sz="1800" dirty="0" smtClean="0">
              <a:solidFill>
                <a:sysClr val="windowText" lastClr="000000"/>
              </a:solidFill>
            </a:rPr>
            <a:t> </a:t>
          </a:r>
          <a:r>
            <a:rPr lang="en-CA" sz="1600" dirty="0" smtClean="0">
              <a:solidFill>
                <a:sysClr val="windowText" lastClr="000000"/>
              </a:solidFill>
            </a:rPr>
            <a:t>Other Personal Tax Cuts</a:t>
          </a:r>
          <a:endParaRPr lang="en-CA" sz="1600" b="1" dirty="0">
            <a:solidFill>
              <a:sysClr val="windowText" lastClr="000000"/>
            </a:solidFill>
          </a:endParaRPr>
        </a:p>
      </cdr:txBody>
    </cdr:sp>
  </cdr:relSizeAnchor>
  <cdr:relSizeAnchor xmlns:cdr="http://schemas.openxmlformats.org/drawingml/2006/chartDrawing">
    <cdr:from>
      <cdr:x>0.60909</cdr:x>
      <cdr:y>0.24714</cdr:y>
    </cdr:from>
    <cdr:to>
      <cdr:x>1</cdr:x>
      <cdr:y>0.34129</cdr:y>
    </cdr:to>
    <cdr:sp macro="" textlink="">
      <cdr:nvSpPr>
        <cdr:cNvPr id="11" name="TextBox 1"/>
        <cdr:cNvSpPr txBox="1"/>
      </cdr:nvSpPr>
      <cdr:spPr>
        <a:xfrm xmlns:a="http://schemas.openxmlformats.org/drawingml/2006/main">
          <a:off x="5514650" y="1512168"/>
          <a:ext cx="3377830" cy="5760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CA" sz="1800" b="1" dirty="0" smtClean="0">
              <a:solidFill>
                <a:sysClr val="windowText" lastClr="000000"/>
              </a:solidFill>
            </a:rPr>
            <a:t>$ 221 M </a:t>
          </a:r>
          <a:r>
            <a:rPr lang="en-CA" sz="1600" b="1" dirty="0" smtClean="0">
              <a:solidFill>
                <a:sysClr val="windowText" lastClr="000000"/>
              </a:solidFill>
            </a:rPr>
            <a:t>  </a:t>
          </a:r>
          <a:r>
            <a:rPr lang="en-CA" sz="1600" dirty="0" smtClean="0">
              <a:solidFill>
                <a:sysClr val="windowText" lastClr="000000"/>
              </a:solidFill>
            </a:rPr>
            <a:t>Rural/Northern Benefit</a:t>
          </a:r>
          <a:endParaRPr lang="en-CA" sz="1800" dirty="0">
            <a:solidFill>
              <a:sysClr val="windowText" lastClr="000000"/>
            </a:solidFill>
          </a:endParaRPr>
        </a:p>
      </cdr:txBody>
    </cdr:sp>
  </cdr:relSizeAnchor>
  <cdr:relSizeAnchor xmlns:cdr="http://schemas.openxmlformats.org/drawingml/2006/chartDrawing">
    <cdr:from>
      <cdr:x>0</cdr:x>
      <cdr:y>0</cdr:y>
    </cdr:from>
    <cdr:to>
      <cdr:x>0</cdr:x>
      <cdr:y>0</cdr:y>
    </cdr:to>
    <cdr:sp macro="" textlink="">
      <cdr:nvSpPr>
        <cdr:cNvPr id="13" name="Straight Connector 12"/>
        <cdr:cNvSpPr/>
      </cdr:nvSpPr>
      <cdr:spPr>
        <a:xfrm xmlns:a="http://schemas.openxmlformats.org/drawingml/2006/main" flipH="1">
          <a:off x="-539552" y="-18864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cdr:x>
      <cdr:y>0</cdr:y>
    </cdr:to>
    <cdr:sp macro="" textlink="">
      <cdr:nvSpPr>
        <cdr:cNvPr id="15" name="Straight Connector 14"/>
        <cdr:cNvSpPr/>
      </cdr:nvSpPr>
      <cdr:spPr>
        <a:xfrm xmlns:a="http://schemas.openxmlformats.org/drawingml/2006/main" flipH="1">
          <a:off x="-539552" y="-18864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0.575</cdr:x>
      <cdr:y>0.28244</cdr:y>
    </cdr:from>
    <cdr:to>
      <cdr:x>0.60227</cdr:x>
      <cdr:y>0.28244</cdr:y>
    </cdr:to>
    <cdr:sp macro="" textlink="">
      <cdr:nvSpPr>
        <cdr:cNvPr id="17" name="Straight Connector 16"/>
        <cdr:cNvSpPr/>
      </cdr:nvSpPr>
      <cdr:spPr>
        <a:xfrm xmlns:a="http://schemas.openxmlformats.org/drawingml/2006/main" flipH="1">
          <a:off x="4968552" y="1728192"/>
          <a:ext cx="235662"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0.575</cdr:x>
      <cdr:y>0.2236</cdr:y>
    </cdr:from>
    <cdr:to>
      <cdr:x>0.60227</cdr:x>
      <cdr:y>0.24714</cdr:y>
    </cdr:to>
    <cdr:sp macro="" textlink="">
      <cdr:nvSpPr>
        <cdr:cNvPr id="19" name="Straight Connector 18"/>
        <cdr:cNvSpPr/>
      </cdr:nvSpPr>
      <cdr:spPr>
        <a:xfrm xmlns:a="http://schemas.openxmlformats.org/drawingml/2006/main" flipH="1">
          <a:off x="4968552" y="1368152"/>
          <a:ext cx="235662" cy="14401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F960D8-0326-4141-BAD3-00515AC9C4B1}" type="datetimeFigureOut">
              <a:rPr lang="en-US" smtClean="0"/>
              <a:pPr/>
              <a:t>4/8/2015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F6A91B5-603E-0D43-B40C-BA63C0074B9F}" type="slidenum">
              <a:rPr lang="en-US" smtClean="0"/>
              <a:pPr/>
              <a:t>‹#›</a:t>
            </a:fld>
            <a:endParaRPr lang="en-US"/>
          </a:p>
        </p:txBody>
      </p:sp>
    </p:spTree>
    <p:extLst>
      <p:ext uri="{BB962C8B-B14F-4D97-AF65-F5344CB8AC3E}">
        <p14:creationId xmlns:p14="http://schemas.microsoft.com/office/powerpoint/2010/main" val="14765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Arial" pitchFamily="32" charset="0"/>
              </a:defRPr>
            </a:lvl1pPr>
          </a:lstStyle>
          <a:p>
            <a:pPr>
              <a:defRPr/>
            </a:pPr>
            <a:endParaRPr lang="en-US"/>
          </a:p>
        </p:txBody>
      </p:sp>
      <p:sp>
        <p:nvSpPr>
          <p:cNvPr id="39939"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Arial" pitchFamily="32"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Arial" pitchFamily="32" charset="0"/>
              </a:defRPr>
            </a:lvl1pPr>
          </a:lstStyle>
          <a:p>
            <a:pPr>
              <a:defRPr/>
            </a:pPr>
            <a:endParaRPr lang="en-US"/>
          </a:p>
        </p:txBody>
      </p:sp>
      <p:sp>
        <p:nvSpPr>
          <p:cNvPr id="39943"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Arial" pitchFamily="32" charset="0"/>
              </a:defRPr>
            </a:lvl1pPr>
          </a:lstStyle>
          <a:p>
            <a:pPr>
              <a:defRPr/>
            </a:pPr>
            <a:fld id="{73DDD2B2-1CBF-8F4E-B84E-61DF5F519F77}" type="slidenum">
              <a:rPr lang="en-US"/>
              <a:pPr>
                <a:defRPr/>
              </a:pPr>
              <a:t>‹#›</a:t>
            </a:fld>
            <a:endParaRPr lang="en-US"/>
          </a:p>
        </p:txBody>
      </p:sp>
    </p:spTree>
    <p:extLst>
      <p:ext uri="{BB962C8B-B14F-4D97-AF65-F5344CB8AC3E}">
        <p14:creationId xmlns:p14="http://schemas.microsoft.com/office/powerpoint/2010/main" val="1087230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ＭＳ Ｐゴシック" pitchFamily="32" charset="-128"/>
      </a:defRPr>
    </a:lvl1pPr>
    <a:lvl2pPr marL="4572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pitchFamily="32" charset="0"/>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environmentalsociety.ca/issues/climate/images/greenhouse-effect.jpg"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2</a:t>
            </a:fld>
            <a:endParaRPr lang="en-US"/>
          </a:p>
        </p:txBody>
      </p:sp>
    </p:spTree>
    <p:extLst>
      <p:ext uri="{BB962C8B-B14F-4D97-AF65-F5344CB8AC3E}">
        <p14:creationId xmlns:p14="http://schemas.microsoft.com/office/powerpoint/2010/main" val="242206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Evan)</a:t>
            </a:r>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11</a:t>
            </a:fld>
            <a:endParaRPr lang="en-US"/>
          </a:p>
        </p:txBody>
      </p:sp>
    </p:spTree>
    <p:extLst>
      <p:ext uri="{BB962C8B-B14F-4D97-AF65-F5344CB8AC3E}">
        <p14:creationId xmlns:p14="http://schemas.microsoft.com/office/powerpoint/2010/main" val="15726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28F988D-B95B-1440-B0D9-0975CA6DE255}" type="slidenum">
              <a:rPr lang="en-US">
                <a:latin typeface="Arial" charset="0"/>
                <a:ea typeface="ＭＳ Ｐゴシック" charset="-128"/>
                <a:cs typeface="ＭＳ Ｐゴシック" charset="-128"/>
              </a:rPr>
              <a:pPr/>
              <a:t>12</a:t>
            </a:fld>
            <a:endParaRPr lang="en-US">
              <a:latin typeface="Arial" charset="0"/>
              <a:ea typeface="ＭＳ Ｐゴシック" charset="-128"/>
              <a:cs typeface="ＭＳ Ｐゴシック"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charset="-128"/>
                <a:cs typeface="ＭＳ Ｐゴシック" charset="-128"/>
              </a:rPr>
              <a:t>Gregory Petsko (“Feet in mouth disease,” </a:t>
            </a:r>
            <a:r>
              <a:rPr lang="en-US" i="1" smtClean="0">
                <a:latin typeface="Arial" charset="0"/>
                <a:ea typeface="ＭＳ Ｐゴシック" charset="-128"/>
                <a:cs typeface="ＭＳ Ｐゴシック" charset="-128"/>
              </a:rPr>
              <a:t>Genome Biology, </a:t>
            </a:r>
            <a:r>
              <a:rPr lang="en-US" smtClean="0">
                <a:latin typeface="Arial" charset="0"/>
                <a:ea typeface="ＭＳ Ｐゴシック" charset="-128"/>
                <a:cs typeface="ＭＳ Ｐゴシック" charset="-128"/>
              </a:rPr>
              <a:t>2005)</a:t>
            </a:r>
          </a:p>
          <a:p>
            <a:pPr eaLnBrk="1" hangingPunct="1"/>
            <a:r>
              <a:rPr lang="en-US" smtClean="0">
                <a:latin typeface="Arial" charset="0"/>
                <a:ea typeface="ＭＳ Ｐゴシック" charset="-128"/>
                <a:cs typeface="ＭＳ Ｐゴシック" charset="-128"/>
              </a:rPr>
              <a:t>But I have what appears to be the first documented proof!</a:t>
            </a:r>
          </a:p>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05183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eaLnBrk="1" fontAlgn="auto" hangingPunct="1">
              <a:spcBef>
                <a:spcPts val="0"/>
              </a:spcBef>
              <a:spcAft>
                <a:spcPts val="0"/>
              </a:spcAft>
              <a:defRPr/>
            </a:pPr>
            <a:r>
              <a:rPr lang="en-US" dirty="0" smtClean="0"/>
              <a:t>Our study,</a:t>
            </a:r>
            <a:r>
              <a:rPr lang="en-US" baseline="0" dirty="0" smtClean="0"/>
              <a:t> on the other hand, is highly empirical. You may wonder how we accomplish this; for now I will simply emphasize that my co-author is a veterinarian. </a:t>
            </a:r>
            <a:endParaRPr lang="en-US" dirty="0" smtClean="0"/>
          </a:p>
          <a:p>
            <a:endParaRPr lang="en-US" dirty="0"/>
          </a:p>
        </p:txBody>
      </p:sp>
      <p:sp>
        <p:nvSpPr>
          <p:cNvPr id="4" name="Slide Number Placeholder 3"/>
          <p:cNvSpPr>
            <a:spLocks noGrp="1"/>
          </p:cNvSpPr>
          <p:nvPr>
            <p:ph type="sldNum" sz="quarter" idx="10"/>
          </p:nvPr>
        </p:nvSpPr>
        <p:spPr/>
        <p:txBody>
          <a:bodyPr/>
          <a:lstStyle/>
          <a:p>
            <a:fld id="{7B41948E-F6BE-284B-B1A2-3B92D751C1C1}"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87201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FFFF"/>
                </a:solidFill>
              </a:rPr>
              <a:t>(No evidence of central bankers in hell.)</a:t>
            </a:r>
          </a:p>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25193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rPr>
              <a:t>Burned in China and elsewhere in Asia during funeral rites and certain holidays.</a:t>
            </a:r>
          </a:p>
          <a:p>
            <a:r>
              <a:rPr lang="en-US" dirty="0" smtClean="0">
                <a:solidFill>
                  <a:srgbClr val="FFFFFF"/>
                </a:solidFill>
              </a:rPr>
              <a:t>Goal is to supply decreased friends and relatives with money for goods and services.</a:t>
            </a:r>
          </a:p>
          <a:p>
            <a:r>
              <a:rPr lang="en-US" dirty="0" smtClean="0">
                <a:solidFill>
                  <a:srgbClr val="FFFFFF"/>
                </a:solidFill>
              </a:rPr>
              <a:t>Denominations up to $5 billion.</a:t>
            </a:r>
          </a:p>
          <a:p>
            <a:r>
              <a:rPr lang="en-US" dirty="0" smtClean="0">
                <a:solidFill>
                  <a:srgbClr val="FFFFFF"/>
                </a:solidFill>
              </a:rPr>
              <a:t>We focus on the effect of all this joss paper burning on money supply in the afterworld.</a:t>
            </a:r>
          </a:p>
          <a:p>
            <a:r>
              <a:rPr lang="en-US" dirty="0" smtClean="0">
                <a:solidFill>
                  <a:srgbClr val="FFFFFF"/>
                </a:solidFill>
              </a:rPr>
              <a:t>Theory, empirics, policy recommendations.</a:t>
            </a:r>
          </a:p>
          <a:p>
            <a:endParaRPr lang="en-US"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7B41948E-F6BE-284B-B1A2-3B92D751C1C1}"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395857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FFFF"/>
                </a:solidFill>
              </a:rPr>
              <a:t>Powers that on Earth are limited to central bankers are therefore available to everybody.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FFFFFF"/>
                </a:solidFill>
              </a:rPr>
              <a:t>In fact, marginal cost now equals zero (!) because of Hell Bank Note app.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7B41948E-F6BE-284B-B1A2-3B92D751C1C1}"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395857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RatEx</a:t>
            </a:r>
            <a:r>
              <a:rPr lang="en-US" baseline="0" dirty="0" smtClean="0"/>
              <a:t> says that exchange rates must be equal: $1 = 1 GBP. (Why is the Euro so strong?)</a:t>
            </a:r>
            <a:endParaRPr lang="en-US" dirty="0"/>
          </a:p>
        </p:txBody>
      </p:sp>
      <p:sp>
        <p:nvSpPr>
          <p:cNvPr id="4" name="Slide Number Placeholder 3"/>
          <p:cNvSpPr>
            <a:spLocks noGrp="1"/>
          </p:cNvSpPr>
          <p:nvPr>
            <p:ph type="sldNum" sz="quarter" idx="10"/>
          </p:nvPr>
        </p:nvSpPr>
        <p:spPr/>
        <p:txBody>
          <a:bodyPr/>
          <a:lstStyle/>
          <a:p>
            <a:fld id="{7B41948E-F6BE-284B-B1A2-3B92D751C1C1}"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77348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41948E-F6BE-284B-B1A2-3B92D751C1C1}"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39585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Unfortunately, education by itself is unlikely to solve the Tragedy of the Commons, so this may not be sufficient.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Expanding their already-swollen balance sheets to include the afterworld should be easy.</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bg1"/>
                </a:solidFill>
              </a:rPr>
              <a:t>Such “dollarization” is likely to prove as successful in the afterworld as it has been here on Earth. </a:t>
            </a:r>
          </a:p>
          <a:p>
            <a:endParaRPr lang="en-US" baseline="0" dirty="0" smtClean="0"/>
          </a:p>
        </p:txBody>
      </p:sp>
      <p:sp>
        <p:nvSpPr>
          <p:cNvPr id="4" name="Slide Number Placeholder 3"/>
          <p:cNvSpPr>
            <a:spLocks noGrp="1"/>
          </p:cNvSpPr>
          <p:nvPr>
            <p:ph type="sldNum" sz="quarter" idx="10"/>
          </p:nvPr>
        </p:nvSpPr>
        <p:spPr/>
        <p:txBody>
          <a:bodyPr/>
          <a:lstStyle/>
          <a:p>
            <a:fld id="{7B41948E-F6BE-284B-B1A2-3B92D751C1C1}"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1395857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3E36490-59AB-174A-AF42-A738A9A458B8}" type="slidenum">
              <a:rPr lang="en-US">
                <a:solidFill>
                  <a:prstClr val="black"/>
                </a:solidFill>
                <a:latin typeface="Arial" charset="0"/>
                <a:ea typeface="ＭＳ Ｐゴシック" charset="-128"/>
                <a:cs typeface="ＭＳ Ｐゴシック" charset="-128"/>
              </a:rPr>
              <a:pPr/>
              <a:t>22</a:t>
            </a:fld>
            <a:endParaRPr lang="en-US">
              <a:solidFill>
                <a:prstClr val="black"/>
              </a:solidFill>
              <a:latin typeface="Arial" charset="0"/>
              <a:ea typeface="ＭＳ Ｐゴシック" charset="-128"/>
              <a:cs typeface="ＭＳ Ｐゴシック"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charset="-128"/>
                <a:cs typeface="ＭＳ Ｐゴシック" charset="-128"/>
              </a:rPr>
              <a:t>Gregory Petsko (“Feet in mouth disease,” </a:t>
            </a:r>
            <a:r>
              <a:rPr lang="en-US" i="1" smtClean="0">
                <a:latin typeface="Arial" charset="0"/>
                <a:ea typeface="ＭＳ Ｐゴシック" charset="-128"/>
                <a:cs typeface="ＭＳ Ｐゴシック" charset="-128"/>
              </a:rPr>
              <a:t>Genome Biology, </a:t>
            </a:r>
            <a:r>
              <a:rPr lang="en-US" smtClean="0">
                <a:latin typeface="Arial" charset="0"/>
                <a:ea typeface="ＭＳ Ｐゴシック" charset="-128"/>
                <a:cs typeface="ＭＳ Ｐゴシック" charset="-128"/>
              </a:rPr>
              <a:t>2005)</a:t>
            </a:r>
          </a:p>
          <a:p>
            <a:pPr eaLnBrk="1" hangingPunct="1"/>
            <a:r>
              <a:rPr lang="en-US" smtClean="0">
                <a:latin typeface="Arial" charset="0"/>
                <a:ea typeface="ＭＳ Ｐゴシック" charset="-128"/>
                <a:cs typeface="ＭＳ Ｐゴシック" charset="-128"/>
              </a:rPr>
              <a:t>But I have what appears to be the first documented proof!</a:t>
            </a:r>
          </a:p>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301103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3</a:t>
            </a:fld>
            <a:endParaRPr lang="en-US"/>
          </a:p>
        </p:txBody>
      </p:sp>
    </p:spTree>
    <p:extLst>
      <p:ext uri="{BB962C8B-B14F-4D97-AF65-F5344CB8AC3E}">
        <p14:creationId xmlns:p14="http://schemas.microsoft.com/office/powerpoint/2010/main" val="283838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3E36490-59AB-174A-AF42-A738A9A458B8}" type="slidenum">
              <a:rPr lang="en-US">
                <a:solidFill>
                  <a:prstClr val="black"/>
                </a:solidFill>
                <a:latin typeface="Arial" charset="0"/>
                <a:ea typeface="ＭＳ Ｐゴシック" charset="-128"/>
                <a:cs typeface="ＭＳ Ｐゴシック" charset="-128"/>
              </a:rPr>
              <a:pPr/>
              <a:t>23</a:t>
            </a:fld>
            <a:endParaRPr lang="en-US">
              <a:solidFill>
                <a:prstClr val="black"/>
              </a:solidFill>
              <a:latin typeface="Arial" charset="0"/>
              <a:ea typeface="ＭＳ Ｐゴシック" charset="-128"/>
              <a:cs typeface="ＭＳ Ｐゴシック"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charset="-128"/>
                <a:cs typeface="ＭＳ Ｐゴシック" charset="-128"/>
              </a:rPr>
              <a:t>Gregory Petsko (“Feet in mouth disease,” </a:t>
            </a:r>
            <a:r>
              <a:rPr lang="en-US" i="1" smtClean="0">
                <a:latin typeface="Arial" charset="0"/>
                <a:ea typeface="ＭＳ Ｐゴシック" charset="-128"/>
                <a:cs typeface="ＭＳ Ｐゴシック" charset="-128"/>
              </a:rPr>
              <a:t>Genome Biology, </a:t>
            </a:r>
            <a:r>
              <a:rPr lang="en-US" smtClean="0">
                <a:latin typeface="Arial" charset="0"/>
                <a:ea typeface="ＭＳ Ｐゴシック" charset="-128"/>
                <a:cs typeface="ＭＳ Ｐゴシック" charset="-128"/>
              </a:rPr>
              <a:t>2005)</a:t>
            </a:r>
          </a:p>
          <a:p>
            <a:pPr eaLnBrk="1" hangingPunct="1"/>
            <a:r>
              <a:rPr lang="en-US" smtClean="0">
                <a:latin typeface="Arial" charset="0"/>
                <a:ea typeface="ＭＳ Ｐゴシック" charset="-128"/>
                <a:cs typeface="ＭＳ Ｐゴシック" charset="-128"/>
              </a:rPr>
              <a:t>But I have what appears to be the first documented proof!</a:t>
            </a:r>
          </a:p>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654280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3E36490-59AB-174A-AF42-A738A9A458B8}" type="slidenum">
              <a:rPr lang="en-US">
                <a:solidFill>
                  <a:prstClr val="black"/>
                </a:solidFill>
                <a:latin typeface="Arial" charset="0"/>
                <a:ea typeface="ＭＳ Ｐゴシック" charset="-128"/>
                <a:cs typeface="ＭＳ Ｐゴシック" charset="-128"/>
              </a:rPr>
              <a:pPr/>
              <a:t>24</a:t>
            </a:fld>
            <a:endParaRPr lang="en-US">
              <a:solidFill>
                <a:prstClr val="black"/>
              </a:solidFill>
              <a:latin typeface="Arial" charset="0"/>
              <a:ea typeface="ＭＳ Ｐゴシック" charset="-128"/>
              <a:cs typeface="ＭＳ Ｐゴシック"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charset="-128"/>
                <a:cs typeface="ＭＳ Ｐゴシック" charset="-128"/>
              </a:rPr>
              <a:t>Gregory Petsko (“Feet in mouth disease,” </a:t>
            </a:r>
            <a:r>
              <a:rPr lang="en-US" i="1" smtClean="0">
                <a:latin typeface="Arial" charset="0"/>
                <a:ea typeface="ＭＳ Ｐゴシック" charset="-128"/>
                <a:cs typeface="ＭＳ Ｐゴシック" charset="-128"/>
              </a:rPr>
              <a:t>Genome Biology, </a:t>
            </a:r>
            <a:r>
              <a:rPr lang="en-US" smtClean="0">
                <a:latin typeface="Arial" charset="0"/>
                <a:ea typeface="ＭＳ Ｐゴシック" charset="-128"/>
                <a:cs typeface="ＭＳ Ｐゴシック" charset="-128"/>
              </a:rPr>
              <a:t>2005)</a:t>
            </a:r>
          </a:p>
          <a:p>
            <a:pPr eaLnBrk="1" hangingPunct="1"/>
            <a:r>
              <a:rPr lang="en-US" smtClean="0">
                <a:latin typeface="Arial" charset="0"/>
                <a:ea typeface="ＭＳ Ｐゴシック" charset="-128"/>
                <a:cs typeface="ＭＳ Ｐゴシック" charset="-128"/>
              </a:rPr>
              <a:t>But I have what appears to be the first documented proof!</a:t>
            </a:r>
          </a:p>
          <a:p>
            <a:pPr eaLnBrk="1" hangingPunct="1"/>
            <a:endParaRPr lang="en-US"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639113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63FDA99-53B5-AE41-910D-7FAA639C35BF}" type="slidenum">
              <a:rPr lang="en-US">
                <a:solidFill>
                  <a:prstClr val="black"/>
                </a:solidFill>
              </a:rPr>
              <a:pPr/>
              <a:t>25</a:t>
            </a:fld>
            <a:endParaRPr lang="en-US">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14069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63FDA99-53B5-AE41-910D-7FAA639C35BF}" type="slidenum">
              <a:rPr lang="en-US">
                <a:solidFill>
                  <a:prstClr val="black"/>
                </a:solidFill>
              </a:rPr>
              <a:pPr/>
              <a:t>26</a:t>
            </a:fld>
            <a:endParaRPr lang="en-US">
              <a:solidFill>
                <a:prstClr val="black"/>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6451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9E69D56-A0C6-3546-B156-A2F822EF7E10}" type="slidenum">
              <a:rPr lang="en-US"/>
              <a:pPr/>
              <a:t>27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a:t>Appear before you as the world’s first and only stand-up economist. (Low entertainment budget.)</a:t>
            </a:r>
          </a:p>
          <a:p>
            <a:pPr eaLnBrk="1" hangingPunct="1"/>
            <a:r>
              <a:rPr lang="en-US"/>
              <a:t>Only a couple things going for me: make fun of macroeconomists. Low expectations.</a:t>
            </a:r>
          </a:p>
          <a:p>
            <a:pPr eaLnBrk="1" hangingPunct="1"/>
            <a:r>
              <a:rPr lang="en-US"/>
              <a:t>That’s not a lot to have going for me, and in fact it’s been tough being a stand-up economist. </a:t>
            </a:r>
          </a:p>
          <a:p>
            <a:pPr eaLnBrk="1" hangingPunct="1"/>
            <a:r>
              <a:rPr lang="en-US"/>
              <a:t>Dad says I’m crazy – No demand. Supply side, trickle down, Laffer curve.</a:t>
            </a:r>
          </a:p>
          <a:p>
            <a:pPr eaLnBrk="1" hangingPunct="1"/>
            <a:r>
              <a:rPr lang="en-US"/>
              <a:t>Translate plain English into incomprehensible gibberish. But in grad school I had the opposite ability: to translate economic gibberish into plain English. </a:t>
            </a:r>
          </a:p>
          <a:p>
            <a:pPr eaLnBrk="1" hangingPunct="1"/>
            <a:r>
              <a:rPr lang="en-US"/>
              <a:t>And that’s what I’m here to speak to you about today.</a:t>
            </a:r>
          </a:p>
        </p:txBody>
      </p:sp>
    </p:spTree>
    <p:extLst>
      <p:ext uri="{BB962C8B-B14F-4D97-AF65-F5344CB8AC3E}">
        <p14:creationId xmlns:p14="http://schemas.microsoft.com/office/powerpoint/2010/main" val="377221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054BC53-BBF6-4946-B16A-E9DA4FA6CDB3}" type="slidenum">
              <a:rPr lang="en-US"/>
              <a:pPr/>
              <a:t>28</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t>Practically need a PhD to understand them. Fortunately, I happen to have one.</a:t>
            </a:r>
          </a:p>
          <a:p>
            <a:pPr eaLnBrk="1" hangingPunct="1"/>
            <a:r>
              <a:rPr lang="en-US"/>
              <a:t>Divide into micro and macro: microeconomists are wrong about specific things, macroeconomists are wrong about things in general.</a:t>
            </a:r>
          </a:p>
          <a:p>
            <a:pPr eaLnBrk="1" hangingPunct="1"/>
            <a:r>
              <a:rPr lang="en-US"/>
              <a:t>Let’s start with macro principles 8, 9, 10: these all have the same translation…</a:t>
            </a:r>
          </a:p>
        </p:txBody>
      </p:sp>
    </p:spTree>
    <p:extLst>
      <p:ext uri="{BB962C8B-B14F-4D97-AF65-F5344CB8AC3E}">
        <p14:creationId xmlns:p14="http://schemas.microsoft.com/office/powerpoint/2010/main" val="4087101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DF2AD76-7073-7F47-822F-63ECD28B191C}" type="slidenum">
              <a:rPr lang="en-US"/>
              <a:pPr/>
              <a:t>29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t>You know how you can tell we’re making progress? We can use a bigger font! …</a:t>
            </a:r>
          </a:p>
          <a:p>
            <a:pPr eaLnBrk="1" hangingPunct="1"/>
            <a:endParaRPr lang="en-US"/>
          </a:p>
        </p:txBody>
      </p:sp>
    </p:spTree>
    <p:extLst>
      <p:ext uri="{BB962C8B-B14F-4D97-AF65-F5344CB8AC3E}">
        <p14:creationId xmlns:p14="http://schemas.microsoft.com/office/powerpoint/2010/main" val="2250714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0AC68D8-BDEA-2248-A602-89295852E6BF}" type="slidenum">
              <a:rPr lang="en-US"/>
              <a:pPr/>
              <a:t>30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a:t>As Einstein might have put it, everything should be as simple as possible, if not simpler.</a:t>
            </a:r>
          </a:p>
          <a:p>
            <a:pPr eaLnBrk="1" hangingPunct="1"/>
            <a:endParaRPr lang="en-US"/>
          </a:p>
          <a:p>
            <a:pPr eaLnBrk="1" hangingPunct="1"/>
            <a:r>
              <a:rPr lang="en-US"/>
              <a:t>OK, back to microeconomics. Principle #1 has an easy translation…</a:t>
            </a:r>
          </a:p>
        </p:txBody>
      </p:sp>
    </p:spTree>
    <p:extLst>
      <p:ext uri="{BB962C8B-B14F-4D97-AF65-F5344CB8AC3E}">
        <p14:creationId xmlns:p14="http://schemas.microsoft.com/office/powerpoint/2010/main" val="3060326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C654B27-D78B-3D41-A3FF-4D7D08FE3B98}" type="slidenum">
              <a:rPr lang="en-US"/>
              <a:pPr/>
              <a:t>31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t>This is a simple syllogism. Tradeoffs are bad, and whenever you have choices you have tradeoffs. Therefore, choices are bad. If anybody doesn’t understand that, there’s a clarification in Principle #2, which has the translation…</a:t>
            </a:r>
          </a:p>
        </p:txBody>
      </p:sp>
    </p:spTree>
    <p:extLst>
      <p:ext uri="{BB962C8B-B14F-4D97-AF65-F5344CB8AC3E}">
        <p14:creationId xmlns:p14="http://schemas.microsoft.com/office/powerpoint/2010/main" val="1281054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6DC289D-812B-BB41-812C-40F4A016A4C8}" type="slidenum">
              <a:rPr lang="en-US"/>
              <a:pPr/>
              <a:t>32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t>Proof: Snickers bar is valued at $1, if someone offers it to you, you have the choice of the Snickers bar ($1) or nothing ($0), so your “economic profit” is $1. Now imagine that someone offers you a choice between a Snickers bar ($1) and some M&amp;Ms ($0.70). Now your economic profit is only $0.30! In fact, the worst possible situation would be someone offering you a choice between two identical Snickers bars. People who don’t understand economics would say that that’s the same as being offered one Snickers bar, but that kind of thinking will NEVER get you a tenure-track position.  Economists know that being offered a choice between 2 identical Snickers bars is the same as being offered nothing at all. Anyone who doesn’t understand that is stupid. </a:t>
            </a:r>
          </a:p>
          <a:p>
            <a:pPr eaLnBrk="1" hangingPunct="1"/>
            <a:endParaRPr lang="en-US"/>
          </a:p>
          <a:p>
            <a:pPr eaLnBrk="1" hangingPunct="1"/>
            <a:r>
              <a:rPr lang="en-US"/>
              <a:t>Okay, let’s see where that gets us…</a:t>
            </a:r>
          </a:p>
        </p:txBody>
      </p:sp>
    </p:spTree>
    <p:extLst>
      <p:ext uri="{BB962C8B-B14F-4D97-AF65-F5344CB8AC3E}">
        <p14:creationId xmlns:p14="http://schemas.microsoft.com/office/powerpoint/2010/main" val="317449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4</a:t>
            </a:fld>
            <a:endParaRPr lang="en-US"/>
          </a:p>
        </p:txBody>
      </p:sp>
    </p:spTree>
    <p:extLst>
      <p:ext uri="{BB962C8B-B14F-4D97-AF65-F5344CB8AC3E}">
        <p14:creationId xmlns:p14="http://schemas.microsoft.com/office/powerpoint/2010/main" val="2229810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F4B4C36F-E061-774E-B098-B71DA5D57525}" type="slidenum">
              <a:rPr lang="en-US"/>
              <a:pPr/>
              <a:t>33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t>You may think I was a bit harsh in saying that people who don’t understand why choices are bad are stupid. But just look at the next principle of economics. Translation: People are stupid. </a:t>
            </a:r>
          </a:p>
          <a:p>
            <a:pPr eaLnBrk="1" hangingPunct="1"/>
            <a:endParaRPr lang="en-US"/>
          </a:p>
        </p:txBody>
      </p:sp>
    </p:spTree>
    <p:extLst>
      <p:ext uri="{BB962C8B-B14F-4D97-AF65-F5344CB8AC3E}">
        <p14:creationId xmlns:p14="http://schemas.microsoft.com/office/powerpoint/2010/main" val="3824926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017ED3C-507A-284F-A50C-206ECBD2E651}" type="slidenum">
              <a:rPr lang="en-US"/>
              <a:pPr/>
              <a:t>34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t>It is immediately obvious to the most casual observer with the meanest intelligence that most people do not think at the margin. Nobody goes to the grocery store and says “I’m going to buy an orange. I’m going to buy another orange. I’m going to buy another orange.” But if, as Mankiw says, rational people think at the margin, and if—as we all know—most people do not think at the margin, we are let to a most unhappy conclusion: most people are not rational, i.e., most people are stupid. </a:t>
            </a:r>
          </a:p>
          <a:p>
            <a:pPr eaLnBrk="1" hangingPunct="1"/>
            <a:r>
              <a:rPr lang="en-US"/>
              <a:t>But don’t despair; just take a look at the next principle, “People respond to incentives”</a:t>
            </a:r>
          </a:p>
          <a:p>
            <a:pPr eaLnBrk="1" hangingPunct="1"/>
            <a:r>
              <a:rPr lang="en-US"/>
              <a:t>Now, let’s look at the dictionary definition. What Mankiw is saying here is that people are motivated by motives, or that people are influenced to action by things that influence to action. Now, this may seem to be a bit like saying that tautologies are tautological---you might think that people would have to be pretty stupid to be unmotivated by motives, or to be inactive in response to something that influences to action. But remember: People \emph{are} stupid. (Remember all those people with their hands up?) Hence the need to clarify that people aren't \emph{that} stupid.</a:t>
            </a:r>
          </a:p>
          <a:p>
            <a:pPr eaLnBrk="1" hangingPunct="1"/>
            <a:endParaRPr lang="en-US"/>
          </a:p>
          <a:p>
            <a:pPr eaLnBrk="1" hangingPunct="1"/>
            <a:r>
              <a:rPr lang="en-US"/>
              <a:t>Okay, where does that leave us? </a:t>
            </a:r>
          </a:p>
          <a:p>
            <a:pPr eaLnBrk="1" hangingPunct="1"/>
            <a:endParaRPr lang="en-US"/>
          </a:p>
          <a:p>
            <a:pPr eaLnBrk="1" hangingPunct="1"/>
            <a:endParaRPr lang="en-US"/>
          </a:p>
        </p:txBody>
      </p:sp>
    </p:spTree>
    <p:extLst>
      <p:ext uri="{BB962C8B-B14F-4D97-AF65-F5344CB8AC3E}">
        <p14:creationId xmlns:p14="http://schemas.microsoft.com/office/powerpoint/2010/main" val="488252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0AFEF1B-E244-2B4F-904E-17B8F7045592}" type="slidenum">
              <a:rPr lang="en-US"/>
              <a:pPr/>
              <a:t>35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OK, let’s consolidate our intellectual gains.</a:t>
            </a:r>
          </a:p>
        </p:txBody>
      </p:sp>
    </p:spTree>
    <p:extLst>
      <p:ext uri="{BB962C8B-B14F-4D97-AF65-F5344CB8AC3E}">
        <p14:creationId xmlns:p14="http://schemas.microsoft.com/office/powerpoint/2010/main" val="11126920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2F6A342-E72D-154A-BB8A-095096DEFF51}" type="slidenum">
              <a:rPr lang="en-US"/>
              <a:pPr/>
              <a:t>36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t>We could almost go up one more font size!</a:t>
            </a:r>
          </a:p>
        </p:txBody>
      </p:sp>
    </p:spTree>
    <p:extLst>
      <p:ext uri="{BB962C8B-B14F-4D97-AF65-F5344CB8AC3E}">
        <p14:creationId xmlns:p14="http://schemas.microsoft.com/office/powerpoint/2010/main" val="2249767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9547C87-81AE-1344-AC5C-AC010484F56D}" type="slidenum">
              <a:rPr lang="en-US"/>
              <a:pPr/>
              <a:t>37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t>How can this mean the opposite of what it says?</a:t>
            </a:r>
          </a:p>
        </p:txBody>
      </p:sp>
    </p:spTree>
    <p:extLst>
      <p:ext uri="{BB962C8B-B14F-4D97-AF65-F5344CB8AC3E}">
        <p14:creationId xmlns:p14="http://schemas.microsoft.com/office/powerpoint/2010/main" val="909354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5A12717-850E-A14F-BF03-348356DEA141}" type="slidenum">
              <a:rPr lang="en-US"/>
              <a:pPr/>
              <a:t>38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How can this mean the opposite of what it says?</a:t>
            </a:r>
          </a:p>
        </p:txBody>
      </p:sp>
    </p:spTree>
    <p:extLst>
      <p:ext uri="{BB962C8B-B14F-4D97-AF65-F5344CB8AC3E}">
        <p14:creationId xmlns:p14="http://schemas.microsoft.com/office/powerpoint/2010/main" val="2126562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5A12717-850E-A14F-BF03-348356DEA141}" type="slidenum">
              <a:rPr lang="en-US">
                <a:solidFill>
                  <a:prstClr val="black"/>
                </a:solidFill>
              </a:rPr>
              <a:pPr/>
              <a:t>39</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How can this mean the opposite of what it says?</a:t>
            </a:r>
          </a:p>
        </p:txBody>
      </p:sp>
    </p:spTree>
    <p:extLst>
      <p:ext uri="{BB962C8B-B14F-4D97-AF65-F5344CB8AC3E}">
        <p14:creationId xmlns:p14="http://schemas.microsoft.com/office/powerpoint/2010/main" val="2775610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5A12717-850E-A14F-BF03-348356DEA141}" type="slidenum">
              <a:rPr lang="en-US">
                <a:solidFill>
                  <a:prstClr val="black"/>
                </a:solidFill>
              </a:rPr>
              <a:pPr/>
              <a:t>40</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How can this mean the opposite of what it says?</a:t>
            </a:r>
          </a:p>
        </p:txBody>
      </p:sp>
    </p:spTree>
    <p:extLst>
      <p:ext uri="{BB962C8B-B14F-4D97-AF65-F5344CB8AC3E}">
        <p14:creationId xmlns:p14="http://schemas.microsoft.com/office/powerpoint/2010/main" val="4240617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7455193-F48C-274D-81A4-85A7C35D4073}" type="slidenum">
              <a:rPr lang="en-US"/>
              <a:pPr/>
              <a:t>41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t>Only two principles left, and what I want you to see is that they follow directly from principle #5 and its translation…</a:t>
            </a:r>
          </a:p>
        </p:txBody>
      </p:sp>
    </p:spTree>
    <p:extLst>
      <p:ext uri="{BB962C8B-B14F-4D97-AF65-F5344CB8AC3E}">
        <p14:creationId xmlns:p14="http://schemas.microsoft.com/office/powerpoint/2010/main" val="13960538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D97E3E7-3AE1-1946-9217-BC6794077F4D}" type="slidenum">
              <a:rPr lang="en-US"/>
              <a:pPr/>
              <a:t>42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If trade can make everyone better off, what do we need government for?</a:t>
            </a:r>
          </a:p>
          <a:p>
            <a:pPr eaLnBrk="1" hangingPunct="1"/>
            <a:r>
              <a:rPr lang="en-US"/>
              <a:t>If trade can make everyone worse off, we better have a government around to stop people from trading!</a:t>
            </a:r>
          </a:p>
          <a:p>
            <a:pPr eaLnBrk="1" hangingPunct="1"/>
            <a:r>
              <a:rPr lang="en-US"/>
              <a:t>Now… remember where we started?...</a:t>
            </a:r>
          </a:p>
        </p:txBody>
      </p:sp>
    </p:spTree>
    <p:extLst>
      <p:ext uri="{BB962C8B-B14F-4D97-AF65-F5344CB8AC3E}">
        <p14:creationId xmlns:p14="http://schemas.microsoft.com/office/powerpoint/2010/main" val="23648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5</a:t>
            </a:fld>
            <a:endParaRPr lang="en-US"/>
          </a:p>
        </p:txBody>
      </p:sp>
    </p:spTree>
    <p:extLst>
      <p:ext uri="{BB962C8B-B14F-4D97-AF65-F5344CB8AC3E}">
        <p14:creationId xmlns:p14="http://schemas.microsoft.com/office/powerpoint/2010/main" val="1229689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E597F7-276E-2242-BCA1-4E8BA919D425}" type="slidenum">
              <a:rPr lang="en-US"/>
              <a:pPr/>
              <a:t>43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If trade can make everyone better off, what do we need government for?</a:t>
            </a:r>
          </a:p>
          <a:p>
            <a:pPr eaLnBrk="1" hangingPunct="1"/>
            <a:r>
              <a:rPr lang="en-US"/>
              <a:t>If trade can make everyone worse off, we better have a government around to stop people from trading!</a:t>
            </a:r>
          </a:p>
          <a:p>
            <a:pPr eaLnBrk="1" hangingPunct="1"/>
            <a:r>
              <a:rPr lang="en-US"/>
              <a:t>Now… remember where we started?...</a:t>
            </a:r>
          </a:p>
        </p:txBody>
      </p:sp>
    </p:spTree>
    <p:extLst>
      <p:ext uri="{BB962C8B-B14F-4D97-AF65-F5344CB8AC3E}">
        <p14:creationId xmlns:p14="http://schemas.microsoft.com/office/powerpoint/2010/main" val="127495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D06C3D2-C3CC-B244-AB4A-23DC380A9DAD}" type="slidenum">
              <a:rPr lang="en-US"/>
              <a:pPr/>
              <a:t>44</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If trade can make everyone better off, what do we need government for?</a:t>
            </a:r>
          </a:p>
          <a:p>
            <a:pPr eaLnBrk="1" hangingPunct="1"/>
            <a:r>
              <a:rPr lang="en-US"/>
              <a:t>If trade can make everyone worse off, we better have a government around to stop people from trading!</a:t>
            </a:r>
          </a:p>
          <a:p>
            <a:pPr eaLnBrk="1" hangingPunct="1"/>
            <a:r>
              <a:rPr lang="en-US"/>
              <a:t>Now… remember where we started?...</a:t>
            </a:r>
          </a:p>
        </p:txBody>
      </p:sp>
    </p:spTree>
    <p:extLst>
      <p:ext uri="{BB962C8B-B14F-4D97-AF65-F5344CB8AC3E}">
        <p14:creationId xmlns:p14="http://schemas.microsoft.com/office/powerpoint/2010/main" val="3369128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0D3B524-DA93-C249-8F84-29343B6755A3}" type="slidenum">
              <a:rPr lang="en-US"/>
              <a:pPr/>
              <a:t>45</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31056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D9FCC81-6805-B846-A0F0-0FB853A009FF}" type="slidenum">
              <a:rPr lang="en-US"/>
              <a:pPr/>
              <a:t>46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t>Chasna2 has no sense of humor. The video is funny because it shows how Keynesian economic thinking is totally twisted. The only theoretical economic framework that actually functions in the real world is the Austrian/Misean school of thought. Do a search for Ludwig von Mises (Mee-zis). You can learn more about how economics actually works from reading ten pages of his stuff than you can from ten years of economics courses. </a:t>
            </a:r>
          </a:p>
          <a:p>
            <a:pPr eaLnBrk="1" hangingPunct="1"/>
            <a:endParaRPr lang="en-US"/>
          </a:p>
          <a:p>
            <a:pPr eaLnBrk="1" hangingPunct="1"/>
            <a:r>
              <a:rPr lang="en-US"/>
              <a:t>woo, this is my professor! –hybird21</a:t>
            </a:r>
          </a:p>
          <a:p>
            <a:pPr eaLnBrk="1" hangingPunct="1"/>
            <a:r>
              <a:rPr lang="en-US"/>
              <a:t>abnormally insightful –uclagkh</a:t>
            </a:r>
          </a:p>
          <a:p>
            <a:pPr eaLnBrk="1" hangingPunct="1"/>
            <a:r>
              <a:rPr lang="en-US"/>
              <a:t>the sad thing is that i spaced off listening to this, not to mention my own real economics class –threecrowns</a:t>
            </a:r>
          </a:p>
          <a:p>
            <a:pPr eaLnBrk="1" hangingPunct="1"/>
            <a:endParaRPr lang="en-US"/>
          </a:p>
        </p:txBody>
      </p:sp>
    </p:spTree>
    <p:extLst>
      <p:ext uri="{BB962C8B-B14F-4D97-AF65-F5344CB8AC3E}">
        <p14:creationId xmlns:p14="http://schemas.microsoft.com/office/powerpoint/2010/main" val="2988702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3E4863-3243-3847-A74A-7A77DC52724E}" type="slidenum">
              <a:rPr lang="en-US"/>
              <a:pPr/>
              <a:t>47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lnSpc>
                <a:spcPct val="90000"/>
              </a:lnSpc>
            </a:pPr>
            <a:r>
              <a:rPr lang="en-US" dirty="0" smtClean="0"/>
              <a:t>[</a:t>
            </a:r>
            <a:r>
              <a:rPr lang="en-US" dirty="0" err="1" smtClean="0"/>
              <a:t>Tharenii</a:t>
            </a:r>
            <a:r>
              <a:rPr lang="en-US" dirty="0" smtClean="0"/>
              <a:t>]: “</a:t>
            </a:r>
            <a:r>
              <a:rPr lang="en-US" dirty="0" err="1" smtClean="0"/>
              <a:t>i</a:t>
            </a:r>
            <a:r>
              <a:rPr lang="en-US" dirty="0" smtClean="0"/>
              <a:t> love you man! I AM STUDYING FOR MY ECONOMICS TEST which is in 15 hours.”</a:t>
            </a:r>
          </a:p>
          <a:p>
            <a:pPr eaLnBrk="1" hangingPunct="1">
              <a:lnSpc>
                <a:spcPct val="90000"/>
              </a:lnSpc>
            </a:pPr>
            <a:r>
              <a:rPr lang="en-US" dirty="0" smtClean="0"/>
              <a:t>[freekyboi123]: “this is the gayest </a:t>
            </a:r>
            <a:r>
              <a:rPr lang="en-US" dirty="0" err="1" smtClean="0"/>
              <a:t>s</a:t>
            </a:r>
            <a:r>
              <a:rPr lang="en-US" dirty="0" smtClean="0"/>
              <a:t>*** </a:t>
            </a:r>
            <a:r>
              <a:rPr lang="en-US" dirty="0" err="1" smtClean="0"/>
              <a:t>i</a:t>
            </a:r>
            <a:r>
              <a:rPr lang="en-US" dirty="0" smtClean="0"/>
              <a:t> have ever seen.”</a:t>
            </a:r>
          </a:p>
          <a:p>
            <a:pPr eaLnBrk="1" hangingPunct="1"/>
            <a:r>
              <a:rPr lang="en-US" dirty="0" err="1" smtClean="0"/>
              <a:t>Treeohtwo</a:t>
            </a:r>
            <a:r>
              <a:rPr lang="en-US" dirty="0" smtClean="0"/>
              <a:t>: You’re funny (and I don't say that to a lot of people. Lots of people are not funny. Lots of people are sad.)</a:t>
            </a:r>
          </a:p>
          <a:p>
            <a:pPr eaLnBrk="1" hangingPunct="1"/>
            <a:r>
              <a:rPr lang="en-US" dirty="0" smtClean="0"/>
              <a:t>:</a:t>
            </a:r>
            <a:endParaRPr lang="en-US" baseline="0" dirty="0" smtClean="0"/>
          </a:p>
          <a:p>
            <a:pPr eaLnBrk="1" hangingPunct="1"/>
            <a:r>
              <a:rPr lang="en-US" baseline="0" dirty="0" smtClean="0"/>
              <a:t>Grazie55555: Thanks for keeping us updated. Let us know when you eventually drop out altogether and devote your life to smoking crack and getting banged by seedy old men for change.</a:t>
            </a:r>
          </a:p>
          <a:p>
            <a:pPr eaLnBrk="1" hangingPunct="1"/>
            <a:r>
              <a:rPr lang="en-US" baseline="0" dirty="0" smtClean="0"/>
              <a:t>P717: Good stuff. You could never get away with that here in the south, however. You'd be over people's heads. Seeing New Yorkers clap at your sets puts just a little of my faith in human intelligence back.</a:t>
            </a:r>
          </a:p>
          <a:p>
            <a:pPr eaLnBrk="1" hangingPunct="1"/>
            <a:endParaRPr lang="en-US" baseline="0" dirty="0" smtClean="0"/>
          </a:p>
          <a:p>
            <a:pPr eaLnBrk="1" hangingPunct="1"/>
            <a:r>
              <a:rPr lang="en-US" baseline="0" dirty="0" smtClean="0"/>
              <a:t>Martin1917: if you believe what you wrote, then you just proved my point. And no, I have a PhD in economics. But I still find this boring. It is because economists are boring as a rule, except for those involved in evolutionary, non-equilibrium economics and economic history. Say Schumpeter, </a:t>
            </a:r>
            <a:r>
              <a:rPr lang="en-US" baseline="0" dirty="0" err="1" smtClean="0"/>
              <a:t>Kaldor</a:t>
            </a:r>
            <a:r>
              <a:rPr lang="en-US" baseline="0" dirty="0" smtClean="0"/>
              <a:t> or Myrdal. </a:t>
            </a:r>
            <a:endParaRPr lang="en-US" dirty="0" smtClean="0"/>
          </a:p>
          <a:p>
            <a:pPr eaLnBrk="1" hangingPunct="1"/>
            <a:endParaRPr lang="en-US" dirty="0"/>
          </a:p>
        </p:txBody>
      </p:sp>
    </p:spTree>
    <p:extLst>
      <p:ext uri="{BB962C8B-B14F-4D97-AF65-F5344CB8AC3E}">
        <p14:creationId xmlns:p14="http://schemas.microsoft.com/office/powerpoint/2010/main" val="772194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451F71-04D3-F248-B0FD-464B112CF9A1}" type="slidenum">
              <a:rPr lang="en-US"/>
              <a:pPr/>
              <a:t>48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Chasna2 has no sense of humor. The video is funny because it shows how Keynesian economic thinking is totally twisted. The only theoretical economic framework that actually functions in the real world is the Austrian/Misean school of thought. Do a search for Ludwig von Mises (Mee-zis). You can learn more about how economics actually works from reading ten pages of his stuff than you can from ten years of economics courses. </a:t>
            </a:r>
          </a:p>
          <a:p>
            <a:pPr eaLnBrk="1" hangingPunct="1"/>
            <a:endParaRPr lang="en-US"/>
          </a:p>
          <a:p>
            <a:pPr eaLnBrk="1" hangingPunct="1"/>
            <a:r>
              <a:rPr lang="en-US"/>
              <a:t>woo, this is my professor! –hybird21</a:t>
            </a:r>
          </a:p>
          <a:p>
            <a:pPr eaLnBrk="1" hangingPunct="1"/>
            <a:r>
              <a:rPr lang="en-US"/>
              <a:t>abnormally insightful –uclagkh</a:t>
            </a:r>
          </a:p>
          <a:p>
            <a:pPr eaLnBrk="1" hangingPunct="1"/>
            <a:endParaRPr lang="en-US"/>
          </a:p>
          <a:p>
            <a:pPr eaLnBrk="1" hangingPunct="1"/>
            <a:endParaRPr lang="en-US"/>
          </a:p>
        </p:txBody>
      </p:sp>
    </p:spTree>
    <p:extLst>
      <p:ext uri="{BB962C8B-B14F-4D97-AF65-F5344CB8AC3E}">
        <p14:creationId xmlns:p14="http://schemas.microsoft.com/office/powerpoint/2010/main" val="3342253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7451F71-04D3-F248-B0FD-464B112CF9A1}" type="slidenum">
              <a:rPr lang="en-US"/>
              <a:pPr/>
              <a:t>49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Chasna2 has no sense of humor. The video is funny because it shows how Keynesian economic thinking is totally twisted. The only theoretical economic framework that actually functions in the real world is the Austrian/Misean school of thought. Do a search for Ludwig von Mises (Mee-zis). You can learn more about how economics actually works from reading ten pages of his stuff than you can from ten years of economics courses. </a:t>
            </a:r>
          </a:p>
          <a:p>
            <a:pPr eaLnBrk="1" hangingPunct="1"/>
            <a:endParaRPr lang="en-US"/>
          </a:p>
          <a:p>
            <a:pPr eaLnBrk="1" hangingPunct="1"/>
            <a:r>
              <a:rPr lang="en-US"/>
              <a:t>woo, this is my professor! –hybird21</a:t>
            </a:r>
          </a:p>
          <a:p>
            <a:pPr eaLnBrk="1" hangingPunct="1"/>
            <a:r>
              <a:rPr lang="en-US"/>
              <a:t>abnormally insightful –uclagkh</a:t>
            </a:r>
          </a:p>
          <a:p>
            <a:pPr eaLnBrk="1" hangingPunct="1"/>
            <a:endParaRPr lang="en-US"/>
          </a:p>
          <a:p>
            <a:pPr eaLnBrk="1" hangingPunct="1"/>
            <a:endParaRPr lang="en-US"/>
          </a:p>
        </p:txBody>
      </p:sp>
    </p:spTree>
    <p:extLst>
      <p:ext uri="{BB962C8B-B14F-4D97-AF65-F5344CB8AC3E}">
        <p14:creationId xmlns:p14="http://schemas.microsoft.com/office/powerpoint/2010/main" val="2304490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3E4863-3243-3847-A74A-7A77DC52724E}" type="slidenum">
              <a:rPr lang="en-US"/>
              <a:pPr/>
              <a:t>50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a:r>
            <a:r>
              <a:rPr lang="en-US" dirty="0" err="1" smtClean="0"/>
              <a:t>monikerjak</a:t>
            </a:r>
            <a:r>
              <a:rPr lang="en-US" dirty="0" smtClean="0"/>
              <a:t>]: “…It's looking at [economic principles] from a hilariously ridiculous yet not exactly untrue perspective. If you don't understand the humor then you are simply ignorant to the fundamentals of economics and judging by your demeanor you're probably some high school dropout loser, you should probably stick to entertaining yourself through less intellectually demanding material.”</a:t>
            </a:r>
          </a:p>
          <a:p>
            <a:pPr eaLnBrk="1" hangingPunct="1"/>
            <a:endParaRPr lang="en-US" dirty="0" smtClean="0"/>
          </a:p>
          <a:p>
            <a:pPr eaLnBrk="1" hangingPunct="1"/>
            <a:r>
              <a:rPr lang="en-US" dirty="0" err="1" smtClean="0"/>
              <a:t>Treeohtwo</a:t>
            </a:r>
            <a:r>
              <a:rPr lang="en-US" dirty="0" smtClean="0"/>
              <a:t>: You’re funny (and I don't say that to a lot of people. Lots of people are not funny. Lots of people are sad.)</a:t>
            </a:r>
          </a:p>
          <a:p>
            <a:pPr eaLnBrk="1" hangingPunct="1"/>
            <a:r>
              <a:rPr lang="en-US" dirty="0" smtClean="0"/>
              <a:t>Jtfowler418:</a:t>
            </a:r>
            <a:r>
              <a:rPr lang="en-US" baseline="0" dirty="0" smtClean="0"/>
              <a:t> This guy rules. BTW, I am not an economist, I switched my major.</a:t>
            </a:r>
          </a:p>
          <a:p>
            <a:pPr eaLnBrk="1" hangingPunct="1"/>
            <a:r>
              <a:rPr lang="en-US" baseline="0" dirty="0" smtClean="0"/>
              <a:t>Grazie55555: Thanks for keeping us updated. Let us know when you eventually drop out altogether and devote your life to smoking crack and getting banged by seedy old men for change.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P717: Good stuff. You could never get away with that here in the south, however. You'd be over people's heads. Seeing New Yorkers clap at your sets puts just a little of my faith in human intelligence back.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Martin1917: if you believe what you wrote, then you just proved my point. And no, I have a PhD in economics. But I still find this boring. It is because economists are boring as a rule, except for those involved in evolutionary, non-equilibrium economics and economic history. Say Schumpeter, </a:t>
            </a:r>
            <a:r>
              <a:rPr lang="en-US" baseline="0" dirty="0" err="1" smtClean="0"/>
              <a:t>Kaldor</a:t>
            </a:r>
            <a:r>
              <a:rPr lang="en-US" baseline="0" dirty="0" smtClean="0"/>
              <a:t> or Myrdal. </a:t>
            </a:r>
            <a:endParaRPr lang="en-US" dirty="0" smtClean="0"/>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39983625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43E4863-3243-3847-A74A-7A77DC52724E}" type="slidenum">
              <a:rPr lang="en-US"/>
              <a:pPr/>
              <a:t>51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err="1" smtClean="0"/>
              <a:t>Treeohtwo</a:t>
            </a:r>
            <a:r>
              <a:rPr lang="en-US" dirty="0" smtClean="0"/>
              <a:t>: You’re funny (and I don't say that to a lot of people. Lots of people are not funny. Lots of people are sad.)</a:t>
            </a:r>
          </a:p>
          <a:p>
            <a:pPr eaLnBrk="1" hangingPunct="1"/>
            <a:r>
              <a:rPr lang="en-US" dirty="0" smtClean="0"/>
              <a:t>:</a:t>
            </a:r>
            <a:endParaRPr lang="en-US" baseline="0" dirty="0" smtClean="0"/>
          </a:p>
          <a:p>
            <a:pPr eaLnBrk="1" hangingPunct="1"/>
            <a:r>
              <a:rPr lang="en-US" baseline="0" dirty="0" smtClean="0"/>
              <a:t>Grazie55555: Thanks for keeping us updated. Let us know when you eventually drop out altogether and devote your life to smoking crack and getting banged by seedy old men for change.</a:t>
            </a:r>
          </a:p>
          <a:p>
            <a:pPr eaLnBrk="1" hangingPunct="1"/>
            <a:r>
              <a:rPr lang="en-US" baseline="0" dirty="0" smtClean="0"/>
              <a:t>P717: Good stuff. You could never get away with that here in the south, however. You'd be over people's heads. Seeing New Yorkers clap at your sets puts just a little of my faith in human intelligence back.</a:t>
            </a:r>
          </a:p>
          <a:p>
            <a:pPr eaLnBrk="1" hangingPunct="1"/>
            <a:endParaRPr lang="en-US" baseline="0" dirty="0" smtClean="0"/>
          </a:p>
          <a:p>
            <a:pPr eaLnBrk="1" hangingPunct="1"/>
            <a:r>
              <a:rPr lang="en-US" baseline="0" dirty="0" smtClean="0"/>
              <a:t>Martin1917: if you believe what you wrote, then you just proved my point. And no, I have a PhD in economics. But I still find this boring. It is because economists are boring as a rule, except for those involved in evolutionary, non-equilibrium economics and economic history. Say Schumpeter, </a:t>
            </a:r>
            <a:r>
              <a:rPr lang="en-US" baseline="0" dirty="0" err="1" smtClean="0"/>
              <a:t>Kaldor</a:t>
            </a:r>
            <a:r>
              <a:rPr lang="en-US" baseline="0" dirty="0" smtClean="0"/>
              <a:t> or Myrdal. </a:t>
            </a:r>
            <a:endParaRPr lang="en-US" dirty="0" smtClean="0"/>
          </a:p>
          <a:p>
            <a:pPr eaLnBrk="1" hangingPunct="1"/>
            <a:endParaRPr lang="en-US" dirty="0"/>
          </a:p>
        </p:txBody>
      </p:sp>
    </p:spTree>
    <p:extLst>
      <p:ext uri="{BB962C8B-B14F-4D97-AF65-F5344CB8AC3E}">
        <p14:creationId xmlns:p14="http://schemas.microsoft.com/office/powerpoint/2010/main" val="3198697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5A12717-850E-A14F-BF03-348356DEA141}" type="slidenum">
              <a:rPr lang="en-US">
                <a:solidFill>
                  <a:prstClr val="black"/>
                </a:solidFill>
              </a:rPr>
              <a:pPr/>
              <a:t>52</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How can this mean the opposite of what it says?</a:t>
            </a:r>
          </a:p>
        </p:txBody>
      </p:sp>
    </p:spTree>
    <p:extLst>
      <p:ext uri="{BB962C8B-B14F-4D97-AF65-F5344CB8AC3E}">
        <p14:creationId xmlns:p14="http://schemas.microsoft.com/office/powerpoint/2010/main" val="181507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6</a:t>
            </a:fld>
            <a:endParaRPr lang="en-US"/>
          </a:p>
        </p:txBody>
      </p:sp>
    </p:spTree>
    <p:extLst>
      <p:ext uri="{BB962C8B-B14F-4D97-AF65-F5344CB8AC3E}">
        <p14:creationId xmlns:p14="http://schemas.microsoft.com/office/powerpoint/2010/main" val="7564830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63FDA99-53B5-AE41-910D-7FAA639C35BF}" type="slidenum">
              <a:rPr lang="en-US"/>
              <a:pPr/>
              <a:t>53</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99053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763FDA99-53B5-AE41-910D-7FAA639C35BF}" type="slidenum">
              <a:rPr lang="en-US"/>
              <a:pPr/>
              <a:t>54</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68082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A8128C2-02EE-B843-865A-1008FA943C49}" type="slidenum">
              <a:rPr lang="en-US"/>
              <a:pPr/>
              <a:t>55</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a:t>Okay, back to the jokes.</a:t>
            </a:r>
          </a:p>
        </p:txBody>
      </p:sp>
    </p:spTree>
    <p:extLst>
      <p:ext uri="{BB962C8B-B14F-4D97-AF65-F5344CB8AC3E}">
        <p14:creationId xmlns:p14="http://schemas.microsoft.com/office/powerpoint/2010/main" val="3862071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B773E9D-9590-ED4D-A770-0DD0F5F2CC99}" type="slidenum">
              <a:rPr lang="en-US"/>
              <a:pPr/>
              <a:t>56</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a:t>Okay, back to the jokes.</a:t>
            </a:r>
          </a:p>
        </p:txBody>
      </p:sp>
    </p:spTree>
    <p:extLst>
      <p:ext uri="{BB962C8B-B14F-4D97-AF65-F5344CB8AC3E}">
        <p14:creationId xmlns:p14="http://schemas.microsoft.com/office/powerpoint/2010/main" val="5384480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78D767EC-D3EA-7B47-9BCF-0B2AC234080E}" type="slidenum">
              <a:rPr lang="en-US"/>
              <a:pPr/>
              <a:t>57</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a:t>Okay, back to the jokes.</a:t>
            </a:r>
          </a:p>
        </p:txBody>
      </p:sp>
    </p:spTree>
    <p:extLst>
      <p:ext uri="{BB962C8B-B14F-4D97-AF65-F5344CB8AC3E}">
        <p14:creationId xmlns:p14="http://schemas.microsoft.com/office/powerpoint/2010/main" val="24710909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12460A0-F3B3-064E-A426-8F104AD1AE18}" type="slidenum">
              <a:rPr lang="en-US"/>
              <a:pPr/>
              <a:t>58</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a:t>Okay, back to the jokes.</a:t>
            </a:r>
          </a:p>
        </p:txBody>
      </p:sp>
    </p:spTree>
    <p:extLst>
      <p:ext uri="{BB962C8B-B14F-4D97-AF65-F5344CB8AC3E}">
        <p14:creationId xmlns:p14="http://schemas.microsoft.com/office/powerpoint/2010/main" val="15595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4C8236B-85F1-B84B-A9F5-2E909F744182}" type="slidenum">
              <a:rPr lang="en-US">
                <a:solidFill>
                  <a:prstClr val="black"/>
                </a:solidFill>
              </a:rPr>
              <a:pPr/>
              <a:t>59</a:t>
            </a:fld>
            <a:endParaRPr lang="en-US">
              <a:solidFill>
                <a:prstClr val="black"/>
              </a:solidFill>
            </a:endParaRPr>
          </a:p>
        </p:txBody>
      </p:sp>
      <p:sp>
        <p:nvSpPr>
          <p:cNvPr id="47107" name="Rectangle 2"/>
          <p:cNvSpPr>
            <a:spLocks noGrp="1" noRot="1" noChangeAspect="1" noChangeArrowheads="1" noTextEdit="1"/>
          </p:cNvSpPr>
          <p:nvPr>
            <p:ph type="sldImg"/>
          </p:nvPr>
        </p:nvSpPr>
        <p:spPr>
          <a:xfrm>
            <a:off x="1181100" y="696913"/>
            <a:ext cx="4648200" cy="3486150"/>
          </a:xfrm>
          <a:ln/>
        </p:spPr>
      </p:sp>
      <p:sp>
        <p:nvSpPr>
          <p:cNvPr id="47108" name="Rectangle 3"/>
          <p:cNvSpPr>
            <a:spLocks noGrp="1" noChangeArrowheads="1"/>
          </p:cNvSpPr>
          <p:nvPr>
            <p:ph type="body" idx="1"/>
          </p:nvPr>
        </p:nvSpPr>
        <p:spPr>
          <a:xfrm>
            <a:off x="701345" y="4416098"/>
            <a:ext cx="5607711" cy="4183995"/>
          </a:xfrm>
          <a:noFill/>
          <a:ln/>
        </p:spPr>
        <p:txBody>
          <a:bodyPr/>
          <a:lstStyle/>
          <a:p>
            <a:pPr eaLnBrk="1" hangingPunct="1"/>
            <a:endParaRPr lang="en-US">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7515227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1326C0-3E66-7D48-9F97-0C39D8E796A9}" type="slidenum">
              <a:rPr lang="en-US" smtClean="0">
                <a:ea typeface="ＭＳ Ｐゴシック" charset="-128"/>
                <a:cs typeface="ＭＳ Ｐゴシック" charset="-128"/>
              </a:rPr>
              <a:pPr fontAlgn="base">
                <a:spcBef>
                  <a:spcPct val="0"/>
                </a:spcBef>
                <a:spcAft>
                  <a:spcPct val="0"/>
                </a:spcAft>
                <a:defRPr/>
              </a:pPr>
              <a:t>60</a:t>
            </a:fld>
            <a:endParaRPr lang="en-US" smtClean="0">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65" charset="0"/>
                <a:ea typeface="ＭＳ Ｐゴシック" pitchFamily="-65" charset="-128"/>
                <a:cs typeface="ＭＳ Ｐゴシック" pitchFamily="-65" charset="-128"/>
                <a:hlinkClick r:id="rId3"/>
              </a:rPr>
              <a:t>http://www.environmentalsociety.ca/issues/climate/images/greenhouse-effect.jpg</a:t>
            </a:r>
            <a:r>
              <a:rPr lang="en-US" smtClean="0">
                <a:latin typeface="Arial" pitchFamily="-65" charset="0"/>
                <a:ea typeface="ＭＳ Ｐゴシック" pitchFamily="-65" charset="-128"/>
                <a:cs typeface="ＭＳ Ｐゴシック" pitchFamily="-65" charset="-128"/>
              </a:rPr>
              <a:t> </a:t>
            </a:r>
          </a:p>
          <a:p>
            <a:pPr eaLnBrk="1" hangingPunct="1">
              <a:spcBef>
                <a:spcPct val="0"/>
              </a:spcBef>
            </a:pPr>
            <a:endParaRPr lang="en-US" smtClean="0">
              <a:latin typeface="Arial" pitchFamily="-65" charset="0"/>
              <a:ea typeface="ＭＳ Ｐゴシック" pitchFamily="-65" charset="-128"/>
              <a:cs typeface="ＭＳ Ｐゴシック" pitchFamily="-65" charset="-128"/>
            </a:endParaRPr>
          </a:p>
          <a:p>
            <a:pPr eaLnBrk="1" hangingPunct="1">
              <a:spcBef>
                <a:spcPct val="0"/>
              </a:spcBef>
            </a:pPr>
            <a:r>
              <a:rPr lang="en-US" smtClean="0">
                <a:latin typeface="Arial" pitchFamily="-65" charset="0"/>
                <a:ea typeface="ＭＳ Ｐゴシック" pitchFamily="-65" charset="-128"/>
                <a:cs typeface="ＭＳ Ｐゴシック" pitchFamily="-65" charset="-128"/>
              </a:rPr>
              <a:t>http://en.wikipedia.org/wiki/Svante_Arrhenius</a:t>
            </a:r>
          </a:p>
        </p:txBody>
      </p:sp>
    </p:spTree>
    <p:extLst>
      <p:ext uri="{BB962C8B-B14F-4D97-AF65-F5344CB8AC3E}">
        <p14:creationId xmlns:p14="http://schemas.microsoft.com/office/powerpoint/2010/main" val="134422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spcBef>
                <a:spcPct val="0"/>
              </a:spcBef>
            </a:pPr>
            <a:r>
              <a:rPr lang="en-US" smtClean="0">
                <a:latin typeface="Arial" charset="0"/>
                <a:ea typeface="ＭＳ Ｐゴシック" charset="-128"/>
                <a:cs typeface="ＭＳ Ｐゴシック" charset="-128"/>
              </a:rPr>
              <a:t>ftp://ftp.ncdc.noaa.gov/pub/data/anomalies/monthly.land_ocean.90S.90N.df_1901-2000mean.dat</a:t>
            </a:r>
          </a:p>
          <a:p>
            <a:pPr eaLnBrk="1" hangingPunct="1">
              <a:spcBef>
                <a:spcPct val="0"/>
              </a:spcBef>
            </a:pPr>
            <a:r>
              <a:rPr lang="en-US" smtClean="0">
                <a:latin typeface="Arial" charset="0"/>
                <a:ea typeface="ＭＳ Ｐゴシック" charset="-128"/>
                <a:cs typeface="ＭＳ Ｐゴシック" charset="-128"/>
              </a:rPr>
              <a:t>http://www.ncdc.noaa.gov/img/climate/research/2009/decadal-global-temps-1880s-2000s.gif</a:t>
            </a:r>
          </a:p>
          <a:p>
            <a:pPr eaLnBrk="1" hangingPunct="1">
              <a:spcBef>
                <a:spcPct val="0"/>
              </a:spcBef>
            </a:pPr>
            <a:r>
              <a:rPr lang="en-US" dirty="0" smtClean="0">
                <a:solidFill>
                  <a:srgbClr val="000000"/>
                </a:solidFill>
                <a:latin typeface="Calibri" charset="0"/>
                <a:ea typeface="ＭＳ Ｐゴシック" charset="-128"/>
                <a:cs typeface="ＭＳ Ｐゴシック" charset="-128"/>
              </a:rPr>
              <a:t>http://</a:t>
            </a:r>
            <a:r>
              <a:rPr lang="en-US" dirty="0" err="1" smtClean="0">
                <a:solidFill>
                  <a:srgbClr val="000000"/>
                </a:solidFill>
                <a:latin typeface="Calibri" charset="0"/>
                <a:ea typeface="ＭＳ Ｐゴシック" charset="-128"/>
                <a:cs typeface="ＭＳ Ｐゴシック" charset="-128"/>
              </a:rPr>
              <a:t>www.ncdc.noaa.gov/sotc/?report</a:t>
            </a:r>
            <a:r>
              <a:rPr lang="en-US" dirty="0" smtClean="0">
                <a:solidFill>
                  <a:srgbClr val="000000"/>
                </a:solidFill>
                <a:latin typeface="Calibri" charset="0"/>
                <a:ea typeface="ＭＳ Ｐゴシック" charset="-128"/>
                <a:cs typeface="ＭＳ Ｐゴシック" charset="-128"/>
              </a:rPr>
              <a:t>=global</a:t>
            </a:r>
          </a:p>
          <a:p>
            <a:pPr eaLnBrk="1" hangingPunct="1">
              <a:spcBef>
                <a:spcPct val="0"/>
              </a:spcBef>
            </a:pP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4284929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spcBef>
                <a:spcPct val="0"/>
              </a:spcBef>
            </a:pPr>
            <a:r>
              <a:rPr lang="en-US" smtClean="0">
                <a:latin typeface="Arial" charset="0"/>
                <a:ea typeface="ＭＳ Ｐゴシック" charset="-128"/>
                <a:cs typeface="ＭＳ Ｐゴシック" charset="-128"/>
              </a:rPr>
              <a:t>ftp://ftp.ncdc.noaa.gov/pub/data/anomalies/monthly.land_ocean.90S.90N.df_1901-2000mean.dat</a:t>
            </a:r>
          </a:p>
          <a:p>
            <a:pPr eaLnBrk="1" hangingPunct="1">
              <a:spcBef>
                <a:spcPct val="0"/>
              </a:spcBef>
            </a:pPr>
            <a:r>
              <a:rPr lang="en-US" smtClean="0">
                <a:latin typeface="Arial" charset="0"/>
                <a:ea typeface="ＭＳ Ｐゴシック" charset="-128"/>
                <a:cs typeface="ＭＳ Ｐゴシック" charset="-128"/>
              </a:rPr>
              <a:t>http://www.ncdc.noaa.gov/img/climate/research/2009/decadal-global-temps-1880s-2000s.gif</a:t>
            </a:r>
          </a:p>
          <a:p>
            <a:pPr eaLnBrk="1" hangingPunct="1">
              <a:spcBef>
                <a:spcPct val="0"/>
              </a:spcBef>
            </a:pPr>
            <a:r>
              <a:rPr lang="en-US" dirty="0" smtClean="0">
                <a:solidFill>
                  <a:srgbClr val="000000"/>
                </a:solidFill>
                <a:latin typeface="Calibri" charset="0"/>
                <a:ea typeface="ＭＳ Ｐゴシック" charset="-128"/>
                <a:cs typeface="ＭＳ Ｐゴシック" charset="-128"/>
              </a:rPr>
              <a:t>http://</a:t>
            </a:r>
            <a:r>
              <a:rPr lang="en-US" dirty="0" err="1" smtClean="0">
                <a:solidFill>
                  <a:srgbClr val="000000"/>
                </a:solidFill>
                <a:latin typeface="Calibri" charset="0"/>
                <a:ea typeface="ＭＳ Ｐゴシック" charset="-128"/>
                <a:cs typeface="ＭＳ Ｐゴシック" charset="-128"/>
              </a:rPr>
              <a:t>www.ncdc.noaa.gov/sotc/?report</a:t>
            </a:r>
            <a:r>
              <a:rPr lang="en-US" dirty="0" smtClean="0">
                <a:solidFill>
                  <a:srgbClr val="000000"/>
                </a:solidFill>
                <a:latin typeface="Calibri" charset="0"/>
                <a:ea typeface="ＭＳ Ｐゴシック" charset="-128"/>
                <a:cs typeface="ＭＳ Ｐゴシック" charset="-128"/>
              </a:rPr>
              <a:t>=global</a:t>
            </a:r>
          </a:p>
          <a:p>
            <a:pPr eaLnBrk="1" hangingPunct="1">
              <a:spcBef>
                <a:spcPct val="0"/>
              </a:spcBef>
            </a:pP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41441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7</a:t>
            </a:fld>
            <a:endParaRPr lang="en-US"/>
          </a:p>
        </p:txBody>
      </p:sp>
    </p:spTree>
    <p:extLst>
      <p:ext uri="{BB962C8B-B14F-4D97-AF65-F5344CB8AC3E}">
        <p14:creationId xmlns:p14="http://schemas.microsoft.com/office/powerpoint/2010/main" val="4130329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spcBef>
                <a:spcPct val="0"/>
              </a:spcBef>
            </a:pPr>
            <a:r>
              <a:rPr lang="en-US" smtClean="0">
                <a:latin typeface="Arial" charset="0"/>
                <a:ea typeface="ＭＳ Ｐゴシック" charset="-128"/>
                <a:cs typeface="ＭＳ Ｐゴシック" charset="-128"/>
              </a:rPr>
              <a:t>ftp://ftp.ncdc.noaa.gov/pub/data/anomalies/monthly.land_ocean.90S.90N.df_1901-2000mean.dat</a:t>
            </a:r>
          </a:p>
          <a:p>
            <a:pPr eaLnBrk="1" hangingPunct="1">
              <a:spcBef>
                <a:spcPct val="0"/>
              </a:spcBef>
            </a:pPr>
            <a:r>
              <a:rPr lang="en-US" smtClean="0">
                <a:latin typeface="Arial" charset="0"/>
                <a:ea typeface="ＭＳ Ｐゴシック" charset="-128"/>
                <a:cs typeface="ＭＳ Ｐゴシック" charset="-128"/>
              </a:rPr>
              <a:t>http://www.ncdc.noaa.gov/img/climate/research/2009/decadal-global-temps-1880s-2000s.gif</a:t>
            </a:r>
          </a:p>
          <a:p>
            <a:pPr eaLnBrk="1" hangingPunct="1">
              <a:spcBef>
                <a:spcPct val="0"/>
              </a:spcBef>
            </a:pPr>
            <a:r>
              <a:rPr lang="en-US" dirty="0" smtClean="0">
                <a:solidFill>
                  <a:srgbClr val="000000"/>
                </a:solidFill>
                <a:latin typeface="Calibri" charset="0"/>
                <a:ea typeface="ＭＳ Ｐゴシック" charset="-128"/>
                <a:cs typeface="ＭＳ Ｐゴシック" charset="-128"/>
              </a:rPr>
              <a:t>http://</a:t>
            </a:r>
            <a:r>
              <a:rPr lang="en-US" dirty="0" err="1" smtClean="0">
                <a:solidFill>
                  <a:srgbClr val="000000"/>
                </a:solidFill>
                <a:latin typeface="Calibri" charset="0"/>
                <a:ea typeface="ＭＳ Ｐゴシック" charset="-128"/>
                <a:cs typeface="ＭＳ Ｐゴシック" charset="-128"/>
              </a:rPr>
              <a:t>www.ncdc.noaa.gov/sotc/?report</a:t>
            </a:r>
            <a:r>
              <a:rPr lang="en-US" dirty="0" smtClean="0">
                <a:solidFill>
                  <a:srgbClr val="000000"/>
                </a:solidFill>
                <a:latin typeface="Calibri" charset="0"/>
                <a:ea typeface="ＭＳ Ｐゴシック" charset="-128"/>
                <a:cs typeface="ＭＳ Ｐゴシック" charset="-128"/>
              </a:rPr>
              <a:t>=global</a:t>
            </a:r>
          </a:p>
          <a:p>
            <a:pPr eaLnBrk="1" hangingPunct="1">
              <a:spcBef>
                <a:spcPct val="0"/>
              </a:spcBef>
            </a:pP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484848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spcBef>
                <a:spcPct val="0"/>
              </a:spcBef>
            </a:pPr>
            <a:r>
              <a:rPr lang="en-US" smtClean="0">
                <a:latin typeface="Arial" charset="0"/>
                <a:ea typeface="ＭＳ Ｐゴシック" charset="-128"/>
                <a:cs typeface="ＭＳ Ｐゴシック" charset="-128"/>
              </a:rPr>
              <a:t>ftp://ftp.ncdc.noaa.gov/pub/data/anomalies/monthly.land_ocean.90S.90N.df_1901-2000mean.dat</a:t>
            </a:r>
          </a:p>
          <a:p>
            <a:pPr eaLnBrk="1" hangingPunct="1">
              <a:spcBef>
                <a:spcPct val="0"/>
              </a:spcBef>
            </a:pPr>
            <a:r>
              <a:rPr lang="en-US" smtClean="0">
                <a:latin typeface="Arial" charset="0"/>
                <a:ea typeface="ＭＳ Ｐゴシック" charset="-128"/>
                <a:cs typeface="ＭＳ Ｐゴシック" charset="-128"/>
              </a:rPr>
              <a:t>http://www.ncdc.noaa.gov/img/climate/research/2009/decadal-global-temps-1880s-2000s.gif</a:t>
            </a:r>
          </a:p>
          <a:p>
            <a:pPr eaLnBrk="1" hangingPunct="1">
              <a:spcBef>
                <a:spcPct val="0"/>
              </a:spcBef>
            </a:pPr>
            <a:r>
              <a:rPr lang="en-US" dirty="0" smtClean="0">
                <a:solidFill>
                  <a:srgbClr val="000000"/>
                </a:solidFill>
                <a:latin typeface="Calibri" charset="0"/>
                <a:ea typeface="ＭＳ Ｐゴシック" charset="-128"/>
                <a:cs typeface="ＭＳ Ｐゴシック" charset="-128"/>
              </a:rPr>
              <a:t>http://</a:t>
            </a:r>
            <a:r>
              <a:rPr lang="en-US" dirty="0" err="1" smtClean="0">
                <a:solidFill>
                  <a:srgbClr val="000000"/>
                </a:solidFill>
                <a:latin typeface="Calibri" charset="0"/>
                <a:ea typeface="ＭＳ Ｐゴシック" charset="-128"/>
                <a:cs typeface="ＭＳ Ｐゴシック" charset="-128"/>
              </a:rPr>
              <a:t>www.ncdc.noaa.gov/sotc/?report</a:t>
            </a:r>
            <a:r>
              <a:rPr lang="en-US" dirty="0" smtClean="0">
                <a:solidFill>
                  <a:srgbClr val="000000"/>
                </a:solidFill>
                <a:latin typeface="Calibri" charset="0"/>
                <a:ea typeface="ＭＳ Ｐゴシック" charset="-128"/>
                <a:cs typeface="ＭＳ Ｐゴシック" charset="-128"/>
              </a:rPr>
              <a:t>=global</a:t>
            </a:r>
          </a:p>
          <a:p>
            <a:pPr eaLnBrk="1" hangingPunct="1">
              <a:spcBef>
                <a:spcPct val="0"/>
              </a:spcBef>
            </a:pP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2191280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spcBef>
                <a:spcPct val="0"/>
              </a:spcBef>
            </a:pPr>
            <a:r>
              <a:rPr lang="en-US" smtClean="0">
                <a:latin typeface="Arial" charset="0"/>
                <a:ea typeface="ＭＳ Ｐゴシック" charset="-128"/>
                <a:cs typeface="ＭＳ Ｐゴシック" charset="-128"/>
              </a:rPr>
              <a:t>ftp://ftp.ncdc.noaa.gov/pub/data/anomalies/monthly.land_ocean.90S.90N.df_1901-2000mean.dat</a:t>
            </a:r>
          </a:p>
          <a:p>
            <a:pPr eaLnBrk="1" hangingPunct="1">
              <a:spcBef>
                <a:spcPct val="0"/>
              </a:spcBef>
            </a:pPr>
            <a:r>
              <a:rPr lang="en-US" smtClean="0">
                <a:latin typeface="Arial" charset="0"/>
                <a:ea typeface="ＭＳ Ｐゴシック" charset="-128"/>
                <a:cs typeface="ＭＳ Ｐゴシック" charset="-128"/>
              </a:rPr>
              <a:t>http://www.ncdc.noaa.gov/img/climate/research/2009/decadal-global-temps-1880s-2000s.gif</a:t>
            </a:r>
          </a:p>
          <a:p>
            <a:pPr eaLnBrk="1" hangingPunct="1">
              <a:spcBef>
                <a:spcPct val="0"/>
              </a:spcBef>
            </a:pPr>
            <a:r>
              <a:rPr lang="en-US" dirty="0" smtClean="0">
                <a:solidFill>
                  <a:srgbClr val="000000"/>
                </a:solidFill>
                <a:latin typeface="Calibri" charset="0"/>
                <a:ea typeface="ＭＳ Ｐゴシック" charset="-128"/>
                <a:cs typeface="ＭＳ Ｐゴシック" charset="-128"/>
              </a:rPr>
              <a:t>http://</a:t>
            </a:r>
            <a:r>
              <a:rPr lang="en-US" dirty="0" err="1" smtClean="0">
                <a:solidFill>
                  <a:srgbClr val="000000"/>
                </a:solidFill>
                <a:latin typeface="Calibri" charset="0"/>
                <a:ea typeface="ＭＳ Ｐゴシック" charset="-128"/>
                <a:cs typeface="ＭＳ Ｐゴシック" charset="-128"/>
              </a:rPr>
              <a:t>www.ncdc.noaa.gov/sotc/?report</a:t>
            </a:r>
            <a:r>
              <a:rPr lang="en-US" dirty="0" smtClean="0">
                <a:solidFill>
                  <a:srgbClr val="000000"/>
                </a:solidFill>
                <a:latin typeface="Calibri" charset="0"/>
                <a:ea typeface="ＭＳ Ｐゴシック" charset="-128"/>
                <a:cs typeface="ＭＳ Ｐゴシック" charset="-128"/>
              </a:rPr>
              <a:t>=global</a:t>
            </a:r>
          </a:p>
          <a:p>
            <a:pPr eaLnBrk="1" hangingPunct="1">
              <a:spcBef>
                <a:spcPct val="0"/>
              </a:spcBef>
            </a:pP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961135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spcBef>
                <a:spcPct val="0"/>
              </a:spcBef>
            </a:pPr>
            <a:r>
              <a:rPr lang="en-US" smtClean="0">
                <a:latin typeface="Arial" charset="0"/>
                <a:ea typeface="ＭＳ Ｐゴシック" charset="-128"/>
                <a:cs typeface="ＭＳ Ｐゴシック" charset="-128"/>
              </a:rPr>
              <a:t>ftp://ftp.ncdc.noaa.gov/pub/data/anomalies/monthly.land_ocean.90S.90N.df_1901-2000mean.dat</a:t>
            </a:r>
          </a:p>
          <a:p>
            <a:pPr eaLnBrk="1" hangingPunct="1">
              <a:spcBef>
                <a:spcPct val="0"/>
              </a:spcBef>
            </a:pPr>
            <a:r>
              <a:rPr lang="en-US" smtClean="0">
                <a:latin typeface="Arial" charset="0"/>
                <a:ea typeface="ＭＳ Ｐゴシック" charset="-128"/>
                <a:cs typeface="ＭＳ Ｐゴシック" charset="-128"/>
              </a:rPr>
              <a:t>http://www.ncdc.noaa.gov/img/climate/research/2009/decadal-global-temps-1880s-2000s.gif</a:t>
            </a:r>
          </a:p>
          <a:p>
            <a:pPr eaLnBrk="1" hangingPunct="1">
              <a:spcBef>
                <a:spcPct val="0"/>
              </a:spcBef>
            </a:pPr>
            <a:r>
              <a:rPr lang="en-US" dirty="0" smtClean="0">
                <a:solidFill>
                  <a:srgbClr val="000000"/>
                </a:solidFill>
                <a:latin typeface="Calibri" charset="0"/>
                <a:ea typeface="ＭＳ Ｐゴシック" charset="-128"/>
                <a:cs typeface="ＭＳ Ｐゴシック" charset="-128"/>
              </a:rPr>
              <a:t>http://</a:t>
            </a:r>
            <a:r>
              <a:rPr lang="en-US" dirty="0" err="1" smtClean="0">
                <a:solidFill>
                  <a:srgbClr val="000000"/>
                </a:solidFill>
                <a:latin typeface="Calibri" charset="0"/>
                <a:ea typeface="ＭＳ Ｐゴシック" charset="-128"/>
                <a:cs typeface="ＭＳ Ｐゴシック" charset="-128"/>
              </a:rPr>
              <a:t>www.ncdc.noaa.gov/sotc/?report</a:t>
            </a:r>
            <a:r>
              <a:rPr lang="en-US" dirty="0" smtClean="0">
                <a:solidFill>
                  <a:srgbClr val="000000"/>
                </a:solidFill>
                <a:latin typeface="Calibri" charset="0"/>
                <a:ea typeface="ＭＳ Ｐゴシック" charset="-128"/>
                <a:cs typeface="ＭＳ Ｐゴシック" charset="-128"/>
              </a:rPr>
              <a:t>=global</a:t>
            </a:r>
          </a:p>
          <a:p>
            <a:pPr eaLnBrk="1" hangingPunct="1">
              <a:spcBef>
                <a:spcPct val="0"/>
              </a:spcBef>
            </a:pPr>
            <a:endParaRPr lang="en-US" dirty="0" smtClean="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9634970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Population 730k</a:t>
            </a:r>
            <a:r>
              <a:rPr lang="en-US" baseline="0" dirty="0" smtClean="0"/>
              <a:t> (2013)</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72</a:t>
            </a:fld>
            <a:endParaRPr lang="en-US"/>
          </a:p>
        </p:txBody>
      </p:sp>
    </p:spTree>
    <p:extLst>
      <p:ext uri="{BB962C8B-B14F-4D97-AF65-F5344CB8AC3E}">
        <p14:creationId xmlns:p14="http://schemas.microsoft.com/office/powerpoint/2010/main" val="31673050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8852331-65E3-7F42-BC9E-7C3DEFCECBC7}" type="slidenum">
              <a:rPr lang="en-US"/>
              <a:pPr/>
              <a:t>81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0745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8</a:t>
            </a:fld>
            <a:endParaRPr lang="en-US"/>
          </a:p>
        </p:txBody>
      </p:sp>
    </p:spTree>
    <p:extLst>
      <p:ext uri="{BB962C8B-B14F-4D97-AF65-F5344CB8AC3E}">
        <p14:creationId xmlns:p14="http://schemas.microsoft.com/office/powerpoint/2010/main" val="77652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(inspired by </a:t>
            </a:r>
            <a:r>
              <a:rPr lang="en-US" dirty="0" err="1" smtClean="0"/>
              <a:t>Mandie</a:t>
            </a:r>
            <a:r>
              <a:rPr lang="en-US" dirty="0" smtClean="0"/>
              <a:t> </a:t>
            </a:r>
            <a:r>
              <a:rPr lang="en-US" dirty="0" err="1" smtClean="0"/>
              <a:t>Weinandt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9</a:t>
            </a:fld>
            <a:endParaRPr lang="en-US"/>
          </a:p>
        </p:txBody>
      </p:sp>
    </p:spTree>
    <p:extLst>
      <p:ext uri="{BB962C8B-B14F-4D97-AF65-F5344CB8AC3E}">
        <p14:creationId xmlns:p14="http://schemas.microsoft.com/office/powerpoint/2010/main" val="2548736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DDD2B2-1CBF-8F4E-B84E-61DF5F519F77}" type="slidenum">
              <a:rPr lang="en-US" smtClean="0"/>
              <a:pPr>
                <a:defRPr/>
              </a:pPr>
              <a:t>10</a:t>
            </a:fld>
            <a:endParaRPr lang="en-US"/>
          </a:p>
        </p:txBody>
      </p:sp>
    </p:spTree>
    <p:extLst>
      <p:ext uri="{BB962C8B-B14F-4D97-AF65-F5344CB8AC3E}">
        <p14:creationId xmlns:p14="http://schemas.microsoft.com/office/powerpoint/2010/main" val="51573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410A5C-0A1A-EE42-9B0C-74CD94C13D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291AC-584D-624E-BD29-5603BEE50C5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A4096C-75C3-3C45-91D2-B3E0B61EC19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90D8A-A853-6E42-938A-8E9A90B01B0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0E1AD-3196-6347-BDF9-209886D03E2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A4096C-75C3-3C45-91D2-B3E0B61EC19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890D8A-A853-6E42-938A-8E9A90B01B0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ED4F13-3455-3B4C-88F6-79E296B0369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E13155-7864-3B4F-9478-0F4B7635A25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A55074-67DB-F041-818E-44761F7BC51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D70851-CC86-2847-AFEF-A22C269C31F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B8D3C9-1A81-C143-B8DD-71617DC2E1E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F1DD81-63EE-AB48-A42F-D7DF4E1A0B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308AB-0BB1-4C42-A11F-D789229680D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6AB30F-5943-E248-A146-FD38DB13643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A4DD23-806D-F649-8D22-9F24F135EC2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1474C4-1EBC-5044-884D-7F20D954664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43E5F3-62FC-1443-ABA2-16A5F65DC38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A34EF5-604C-3046-8FB0-9396F3C0AA1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FD392C-4FC4-C94F-A737-2D7EC4B658E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8A12B2-26E1-8B4E-B7EC-2262C243880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E13155-7864-3B4F-9478-0F4B7635A25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410A5C-0A1A-EE42-9B0C-74CD94C13D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5872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308AB-0BB1-4C42-A11F-D789229680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029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872452-0D4F-4345-8897-1C3E5CB3DD2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872452-0D4F-4345-8897-1C3E5CB3DD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5164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497B0-FCCE-5A43-8465-4264C9B093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6277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D66DE0-6197-8C4B-858E-38807640AF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0668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0F1480-B63A-A44D-8A0A-DF871C83BF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099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E2DDB-E115-474F-B0F5-8F81D4A6CC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3496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B34A6-C923-0742-93AE-58DFBD8021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6500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3E2CD7-5A7D-FC44-AF14-D8DD8FFE55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82049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8291AC-584D-624E-BD29-5603BEE50C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3277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0E1AD-3196-6347-BDF9-209886D03E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25175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A4096C-75C3-3C45-91D2-B3E0B61EC1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992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0497B0-FCCE-5A43-8465-4264C9B093B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90D8A-A853-6E42-938A-8E9A90B01B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8663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410A5C-0A1A-EE42-9B0C-74CD94C13D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39961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308AB-0BB1-4C42-A11F-D789229680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67983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872452-0D4F-4345-8897-1C3E5CB3DD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0531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497B0-FCCE-5A43-8465-4264C9B093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9526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D66DE0-6197-8C4B-858E-38807640AF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1196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0F1480-B63A-A44D-8A0A-DF871C83BF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1153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E2DDB-E115-474F-B0F5-8F81D4A6CC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45513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B34A6-C923-0742-93AE-58DFBD8021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4416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3E2CD7-5A7D-FC44-AF14-D8DD8FFE55E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810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D66DE0-6197-8C4B-858E-38807640AF0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8291AC-584D-624E-BD29-5603BEE50C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0305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0E1AD-3196-6347-BDF9-209886D03E2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6266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A4096C-75C3-3C45-91D2-B3E0B61EC1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0766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90D8A-A853-6E42-938A-8E9A90B01B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1838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9558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4285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4188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9849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8462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759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0F1480-B63A-A44D-8A0A-DF871C83BF0A}"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0418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00399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4362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1102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027BE-531C-7143-96E3-3FBF260DE372}" type="datetimeFigureOut">
              <a:rPr lang="en-US" smtClean="0">
                <a:solidFill>
                  <a:prstClr val="black">
                    <a:tint val="75000"/>
                  </a:prstClr>
                </a:solidFill>
                <a:latin typeface="Calibri"/>
              </a:rPr>
              <a:pPr/>
              <a:t>4/8/2015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60644E3-1D82-4546-B0AA-7FAD19A1284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8597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CA">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6E2DDB-E115-474F-B0F5-8F81D4A6CC8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CA">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CA">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CA">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241782C-D70E-42B2-BFEA-20E92537AF66}" type="datetimeFigureOut">
              <a:rPr lang="en-CA" smtClean="0">
                <a:solidFill>
                  <a:prstClr val="black">
                    <a:tint val="75000"/>
                  </a:prstClr>
                </a:solidFill>
                <a:latin typeface="Calibri"/>
              </a:rPr>
              <a:pPr/>
              <a:t>2015-04-08</a:t>
            </a:fld>
            <a:endParaRPr lang="en-CA">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CA">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F26D894-B56B-4A1F-9AD7-2B300EF087C6}" type="slidenum">
              <a:rPr lang="en-CA" smtClean="0">
                <a:solidFill>
                  <a:prstClr val="black">
                    <a:tint val="75000"/>
                  </a:prstClr>
                </a:solidFill>
                <a:latin typeface="Calibri"/>
              </a:rPr>
              <a:pPr/>
              <a:t>‹#›</a:t>
            </a:fld>
            <a:endParaRPr lang="en-CA">
              <a:solidFill>
                <a:prstClr val="black">
                  <a:tint val="75000"/>
                </a:prstClr>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410A5C-0A1A-EE42-9B0C-74CD94C13DF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308AB-0BB1-4C42-A11F-D789229680D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872452-0D4F-4345-8897-1C3E5CB3DD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497B0-FCCE-5A43-8465-4264C9B093B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FB34A6-C923-0742-93AE-58DFBD80210B}"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D66DE0-6197-8C4B-858E-38807640AF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0F1480-B63A-A44D-8A0A-DF871C83BF0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E2DDB-E115-474F-B0F5-8F81D4A6CC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B34A6-C923-0742-93AE-58DFBD80210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3E2CD7-5A7D-FC44-AF14-D8DD8FFE55E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8291AC-584D-624E-BD29-5603BEE50C5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0E1AD-3196-6347-BDF9-209886D03E2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A4096C-75C3-3C45-91D2-B3E0B61EC19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890D8A-A853-6E42-938A-8E9A90B01B0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410A5C-0A1A-EE42-9B0C-74CD94C13DF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3E2CD7-5A7D-FC44-AF14-D8DD8FFE55E0}"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308AB-0BB1-4C42-A11F-D789229680D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872452-0D4F-4345-8897-1C3E5CB3DD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0497B0-FCCE-5A43-8465-4264C9B093B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AD66DE0-6197-8C4B-858E-38807640AF0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0F1480-B63A-A44D-8A0A-DF871C83BF0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6E2DDB-E115-474F-B0F5-8F81D4A6CC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FB34A6-C923-0742-93AE-58DFBD80210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3E2CD7-5A7D-FC44-AF14-D8DD8FFE55E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8291AC-584D-624E-BD29-5603BEE50C5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0E1AD-3196-6347-BDF9-209886D03E2D}"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2" charset="0"/>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2"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2" charset="0"/>
              </a:defRPr>
            </a:lvl1pPr>
          </a:lstStyle>
          <a:p>
            <a:pPr>
              <a:defRPr/>
            </a:pPr>
            <a:fld id="{C342A553-18A1-7F47-85B8-51405B09878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2" charset="-128"/>
          <a:cs typeface="ＭＳ Ｐゴシック" pitchFamily="32" charset="-128"/>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defRPr>
      </a:lvl6pPr>
      <a:lvl7pPr marL="914400" algn="ctr" rtl="0" fontAlgn="base">
        <a:spcBef>
          <a:spcPct val="0"/>
        </a:spcBef>
        <a:spcAft>
          <a:spcPct val="0"/>
        </a:spcAft>
        <a:defRPr sz="4400">
          <a:solidFill>
            <a:schemeClr val="tx2"/>
          </a:solidFill>
          <a:latin typeface="Arial" pitchFamily="32" charset="0"/>
        </a:defRPr>
      </a:lvl7pPr>
      <a:lvl8pPr marL="1371600" algn="ctr" rtl="0" fontAlgn="base">
        <a:spcBef>
          <a:spcPct val="0"/>
        </a:spcBef>
        <a:spcAft>
          <a:spcPct val="0"/>
        </a:spcAft>
        <a:defRPr sz="4400">
          <a:solidFill>
            <a:schemeClr val="tx2"/>
          </a:solidFill>
          <a:latin typeface="Arial" pitchFamily="32" charset="0"/>
        </a:defRPr>
      </a:lvl8pPr>
      <a:lvl9pPr marL="1828800" algn="ctr" rtl="0" fontAlgn="base">
        <a:spcBef>
          <a:spcPct val="0"/>
        </a:spcBef>
        <a:spcAft>
          <a:spcPct val="0"/>
        </a:spcAft>
        <a:defRPr sz="4400">
          <a:solidFill>
            <a:schemeClr val="tx2"/>
          </a:solidFill>
          <a:latin typeface="Arial"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2" charset="0"/>
                <a:ea typeface="+mn-ea"/>
                <a:cs typeface="+mn-cs"/>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2" charset="0"/>
                <a:ea typeface="+mn-ea"/>
                <a:cs typeface="+mn-cs"/>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2" charset="0"/>
                <a:ea typeface="+mn-ea"/>
                <a:cs typeface="+mn-cs"/>
              </a:defRPr>
            </a:lvl1pPr>
          </a:lstStyle>
          <a:p>
            <a:pPr>
              <a:defRPr/>
            </a:pPr>
            <a:fld id="{8CCE2DC8-202A-484B-B476-9E2F5874849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2" charset="-128"/>
          <a:cs typeface="ＭＳ Ｐゴシック" pitchFamily="32" charset="-128"/>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defRPr>
      </a:lvl6pPr>
      <a:lvl7pPr marL="914400" algn="ctr" rtl="0" fontAlgn="base">
        <a:spcBef>
          <a:spcPct val="0"/>
        </a:spcBef>
        <a:spcAft>
          <a:spcPct val="0"/>
        </a:spcAft>
        <a:defRPr sz="4400">
          <a:solidFill>
            <a:schemeClr val="tx2"/>
          </a:solidFill>
          <a:latin typeface="Arial" pitchFamily="32" charset="0"/>
        </a:defRPr>
      </a:lvl7pPr>
      <a:lvl8pPr marL="1371600" algn="ctr" rtl="0" fontAlgn="base">
        <a:spcBef>
          <a:spcPct val="0"/>
        </a:spcBef>
        <a:spcAft>
          <a:spcPct val="0"/>
        </a:spcAft>
        <a:defRPr sz="4400">
          <a:solidFill>
            <a:schemeClr val="tx2"/>
          </a:solidFill>
          <a:latin typeface="Arial" pitchFamily="32" charset="0"/>
        </a:defRPr>
      </a:lvl8pPr>
      <a:lvl9pPr marL="1828800" algn="ctr" rtl="0" fontAlgn="base">
        <a:spcBef>
          <a:spcPct val="0"/>
        </a:spcBef>
        <a:spcAft>
          <a:spcPct val="0"/>
        </a:spcAft>
        <a:defRPr sz="4400">
          <a:solidFill>
            <a:schemeClr val="tx2"/>
          </a:solidFill>
          <a:latin typeface="Arial"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2" charset="0"/>
                <a:ea typeface="+mn-ea"/>
                <a:cs typeface="+mn-cs"/>
              </a:defRPr>
            </a:lvl1pPr>
          </a:lstStyle>
          <a:p>
            <a:pPr>
              <a:defRPr/>
            </a:pPr>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2" charset="0"/>
                <a:ea typeface="+mn-ea"/>
                <a:cs typeface="+mn-cs"/>
              </a:defRPr>
            </a:lvl1pPr>
          </a:lstStyle>
          <a:p>
            <a:pPr>
              <a:defRPr/>
            </a:pPr>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2" charset="0"/>
                <a:ea typeface="+mn-ea"/>
                <a:cs typeface="+mn-cs"/>
              </a:defRPr>
            </a:lvl1pPr>
          </a:lstStyle>
          <a:p>
            <a:pPr>
              <a:defRPr/>
            </a:pPr>
            <a:fld id="{8CCE2DC8-202A-484B-B476-9E2F5874849D}"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32" charset="-128"/>
          <a:cs typeface="ＭＳ Ｐゴシック" pitchFamily="32" charset="-128"/>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defRPr>
      </a:lvl6pPr>
      <a:lvl7pPr marL="914400" algn="ctr" rtl="0" fontAlgn="base">
        <a:spcBef>
          <a:spcPct val="0"/>
        </a:spcBef>
        <a:spcAft>
          <a:spcPct val="0"/>
        </a:spcAft>
        <a:defRPr sz="4400">
          <a:solidFill>
            <a:schemeClr val="tx2"/>
          </a:solidFill>
          <a:latin typeface="Arial" pitchFamily="32" charset="0"/>
        </a:defRPr>
      </a:lvl7pPr>
      <a:lvl8pPr marL="1371600" algn="ctr" rtl="0" fontAlgn="base">
        <a:spcBef>
          <a:spcPct val="0"/>
        </a:spcBef>
        <a:spcAft>
          <a:spcPct val="0"/>
        </a:spcAft>
        <a:defRPr sz="4400">
          <a:solidFill>
            <a:schemeClr val="tx2"/>
          </a:solidFill>
          <a:latin typeface="Arial" pitchFamily="32" charset="0"/>
        </a:defRPr>
      </a:lvl8pPr>
      <a:lvl9pPr marL="1828800" algn="ctr" rtl="0" fontAlgn="base">
        <a:spcBef>
          <a:spcPct val="0"/>
        </a:spcBef>
        <a:spcAft>
          <a:spcPct val="0"/>
        </a:spcAft>
        <a:defRPr sz="4400">
          <a:solidFill>
            <a:schemeClr val="tx2"/>
          </a:solidFill>
          <a:latin typeface="Arial"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2" charset="0"/>
              </a:defRPr>
            </a:lvl1pPr>
          </a:lstStyle>
          <a:p>
            <a:pPr>
              <a:defRPr/>
            </a:pPr>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2" charset="0"/>
              </a:defRPr>
            </a:lvl1pPr>
          </a:lstStyle>
          <a:p>
            <a:pPr>
              <a:defRPr/>
            </a:pPr>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2" charset="0"/>
              </a:defRPr>
            </a:lvl1pPr>
          </a:lstStyle>
          <a:p>
            <a:pPr>
              <a:defRPr/>
            </a:pPr>
            <a:fld id="{C342A553-18A1-7F47-85B8-51405B0987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632256"/>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2" charset="-128"/>
          <a:cs typeface="ＭＳ Ｐゴシック" pitchFamily="32" charset="-128"/>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defRPr>
      </a:lvl6pPr>
      <a:lvl7pPr marL="914400" algn="ctr" rtl="0" fontAlgn="base">
        <a:spcBef>
          <a:spcPct val="0"/>
        </a:spcBef>
        <a:spcAft>
          <a:spcPct val="0"/>
        </a:spcAft>
        <a:defRPr sz="4400">
          <a:solidFill>
            <a:schemeClr val="tx2"/>
          </a:solidFill>
          <a:latin typeface="Arial" pitchFamily="32" charset="0"/>
        </a:defRPr>
      </a:lvl7pPr>
      <a:lvl8pPr marL="1371600" algn="ctr" rtl="0" fontAlgn="base">
        <a:spcBef>
          <a:spcPct val="0"/>
        </a:spcBef>
        <a:spcAft>
          <a:spcPct val="0"/>
        </a:spcAft>
        <a:defRPr sz="4400">
          <a:solidFill>
            <a:schemeClr val="tx2"/>
          </a:solidFill>
          <a:latin typeface="Arial" pitchFamily="32" charset="0"/>
        </a:defRPr>
      </a:lvl8pPr>
      <a:lvl9pPr marL="1828800" algn="ctr" rtl="0" fontAlgn="base">
        <a:spcBef>
          <a:spcPct val="0"/>
        </a:spcBef>
        <a:spcAft>
          <a:spcPct val="0"/>
        </a:spcAft>
        <a:defRPr sz="4400">
          <a:solidFill>
            <a:schemeClr val="tx2"/>
          </a:solidFill>
          <a:latin typeface="Arial"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2" charset="0"/>
              </a:defRPr>
            </a:lvl1pPr>
          </a:lstStyle>
          <a:p>
            <a:pPr>
              <a:defRPr/>
            </a:pPr>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2" charset="0"/>
              </a:defRPr>
            </a:lvl1pPr>
          </a:lstStyle>
          <a:p>
            <a:pPr>
              <a:defRPr/>
            </a:pPr>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2" charset="0"/>
              </a:defRPr>
            </a:lvl1pPr>
          </a:lstStyle>
          <a:p>
            <a:pPr>
              <a:defRPr/>
            </a:pPr>
            <a:fld id="{C342A553-18A1-7F47-85B8-51405B0987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4969014"/>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2" charset="-128"/>
          <a:cs typeface="ＭＳ Ｐゴシック" pitchFamily="32" charset="-128"/>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defRPr>
      </a:lvl6pPr>
      <a:lvl7pPr marL="914400" algn="ctr" rtl="0" fontAlgn="base">
        <a:spcBef>
          <a:spcPct val="0"/>
        </a:spcBef>
        <a:spcAft>
          <a:spcPct val="0"/>
        </a:spcAft>
        <a:defRPr sz="4400">
          <a:solidFill>
            <a:schemeClr val="tx2"/>
          </a:solidFill>
          <a:latin typeface="Arial" pitchFamily="32" charset="0"/>
        </a:defRPr>
      </a:lvl7pPr>
      <a:lvl8pPr marL="1371600" algn="ctr" rtl="0" fontAlgn="base">
        <a:spcBef>
          <a:spcPct val="0"/>
        </a:spcBef>
        <a:spcAft>
          <a:spcPct val="0"/>
        </a:spcAft>
        <a:defRPr sz="4400">
          <a:solidFill>
            <a:schemeClr val="tx2"/>
          </a:solidFill>
          <a:latin typeface="Arial" pitchFamily="32" charset="0"/>
        </a:defRPr>
      </a:lvl8pPr>
      <a:lvl9pPr marL="1828800" algn="ctr" rtl="0" fontAlgn="base">
        <a:spcBef>
          <a:spcPct val="0"/>
        </a:spcBef>
        <a:spcAft>
          <a:spcPct val="0"/>
        </a:spcAft>
        <a:defRPr sz="4400">
          <a:solidFill>
            <a:schemeClr val="tx2"/>
          </a:solidFill>
          <a:latin typeface="Arial"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13027BE-531C-7143-96E3-3FBF260DE372}" type="datetimeFigureOut">
              <a:rPr lang="en-US" smtClean="0">
                <a:solidFill>
                  <a:prstClr val="black">
                    <a:tint val="75000"/>
                  </a:prstClr>
                </a:solidFill>
                <a:latin typeface="Calibri"/>
              </a:rPr>
              <a:pPr defTabSz="457200" fontAlgn="auto">
                <a:spcBef>
                  <a:spcPts val="0"/>
                </a:spcBef>
                <a:spcAft>
                  <a:spcPts val="0"/>
                </a:spcAft>
              </a:pPr>
              <a:t>4/8/2015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60644E3-1D82-4546-B0AA-7FAD19A1284D}"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447377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241782C-D70E-42B2-BFEA-20E92537AF66}" type="datetimeFigureOut">
              <a:rPr lang="en-CA" smtClean="0">
                <a:solidFill>
                  <a:prstClr val="black">
                    <a:tint val="75000"/>
                  </a:prstClr>
                </a:solidFill>
                <a:latin typeface="Calibri"/>
              </a:rPr>
              <a:pPr fontAlgn="auto">
                <a:spcBef>
                  <a:spcPts val="0"/>
                </a:spcBef>
                <a:spcAft>
                  <a:spcPts val="0"/>
                </a:spcAft>
              </a:pPr>
              <a:t>2015-04-08</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F26D894-B56B-4A1F-9AD7-2B300EF087C6}" type="slidenum">
              <a:rPr lang="en-CA" smtClean="0">
                <a:solidFill>
                  <a:prstClr val="black">
                    <a:tint val="75000"/>
                  </a:prstClr>
                </a:solidFill>
                <a:latin typeface="Calibri"/>
              </a:rPr>
              <a:pPr fontAlgn="auto">
                <a:spcBef>
                  <a:spcPts val="0"/>
                </a:spcBef>
                <a:spcAft>
                  <a:spcPts val="0"/>
                </a:spcAft>
              </a:pPr>
              <a:t>‹#›</a:t>
            </a:fld>
            <a:endParaRPr lang="en-CA">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2" charset="0"/>
              </a:defRPr>
            </a:lvl1pPr>
          </a:lstStyle>
          <a:p>
            <a:pPr>
              <a:defRPr/>
            </a:pPr>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2" charset="0"/>
              </a:defRPr>
            </a:lvl1pPr>
          </a:lstStyle>
          <a:p>
            <a:pPr>
              <a:defRPr/>
            </a:pPr>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2" charset="0"/>
              </a:defRPr>
            </a:lvl1pPr>
          </a:lstStyle>
          <a:p>
            <a:pPr>
              <a:defRPr/>
            </a:pPr>
            <a:fld id="{C342A553-18A1-7F47-85B8-51405B098785}"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2" charset="-128"/>
          <a:cs typeface="ＭＳ Ｐゴシック" pitchFamily="32" charset="-128"/>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defRPr>
      </a:lvl6pPr>
      <a:lvl7pPr marL="914400" algn="ctr" rtl="0" fontAlgn="base">
        <a:spcBef>
          <a:spcPct val="0"/>
        </a:spcBef>
        <a:spcAft>
          <a:spcPct val="0"/>
        </a:spcAft>
        <a:defRPr sz="4400">
          <a:solidFill>
            <a:schemeClr val="tx2"/>
          </a:solidFill>
          <a:latin typeface="Arial" pitchFamily="32" charset="0"/>
        </a:defRPr>
      </a:lvl7pPr>
      <a:lvl8pPr marL="1371600" algn="ctr" rtl="0" fontAlgn="base">
        <a:spcBef>
          <a:spcPct val="0"/>
        </a:spcBef>
        <a:spcAft>
          <a:spcPct val="0"/>
        </a:spcAft>
        <a:defRPr sz="4400">
          <a:solidFill>
            <a:schemeClr val="tx2"/>
          </a:solidFill>
          <a:latin typeface="Arial" pitchFamily="32" charset="0"/>
        </a:defRPr>
      </a:lvl8pPr>
      <a:lvl9pPr marL="1828800" algn="ctr" rtl="0" fontAlgn="base">
        <a:spcBef>
          <a:spcPct val="0"/>
        </a:spcBef>
        <a:spcAft>
          <a:spcPct val="0"/>
        </a:spcAft>
        <a:defRPr sz="4400">
          <a:solidFill>
            <a:schemeClr val="tx2"/>
          </a:solidFill>
          <a:latin typeface="Arial"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2" charset="0"/>
              </a:defRPr>
            </a:lvl1pPr>
          </a:lstStyle>
          <a:p>
            <a:pPr>
              <a:defRPr/>
            </a:pPr>
            <a:endParaRPr lang="en-US">
              <a:solidFill>
                <a:srgbClr val="FFFFFF"/>
              </a:solidFill>
            </a:endParaRPr>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2" charset="0"/>
              </a:defRPr>
            </a:lvl1pPr>
          </a:lstStyle>
          <a:p>
            <a:pPr>
              <a:defRPr/>
            </a:pPr>
            <a:endParaRPr lang="en-US">
              <a:solidFill>
                <a:srgbClr val="FFFFFF"/>
              </a:solidFill>
            </a:endParaRP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2" charset="0"/>
              </a:defRPr>
            </a:lvl1pPr>
          </a:lstStyle>
          <a:p>
            <a:pPr>
              <a:defRPr/>
            </a:pPr>
            <a:fld id="{C342A553-18A1-7F47-85B8-51405B098785}" type="slidenum">
              <a:rPr lang="en-US">
                <a:solidFill>
                  <a:srgbClr val="FFFFFF"/>
                </a:solidFill>
              </a:rPr>
              <a:pPr>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32" charset="-128"/>
          <a:cs typeface="ＭＳ Ｐゴシック" pitchFamily="32" charset="-128"/>
        </a:defRPr>
      </a:lvl1pPr>
      <a:lvl2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2pPr>
      <a:lvl3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3pPr>
      <a:lvl4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4pPr>
      <a:lvl5pPr algn="ctr" rtl="0" eaLnBrk="0" fontAlgn="base" hangingPunct="0">
        <a:spcBef>
          <a:spcPct val="0"/>
        </a:spcBef>
        <a:spcAft>
          <a:spcPct val="0"/>
        </a:spcAft>
        <a:defRPr sz="4400">
          <a:solidFill>
            <a:schemeClr val="tx2"/>
          </a:solidFill>
          <a:latin typeface="Arial" pitchFamily="32" charset="0"/>
          <a:ea typeface="ＭＳ Ｐゴシック" pitchFamily="32" charset="-128"/>
          <a:cs typeface="ＭＳ Ｐゴシック" pitchFamily="32" charset="-128"/>
        </a:defRPr>
      </a:lvl5pPr>
      <a:lvl6pPr marL="457200" algn="ctr" rtl="0" fontAlgn="base">
        <a:spcBef>
          <a:spcPct val="0"/>
        </a:spcBef>
        <a:spcAft>
          <a:spcPct val="0"/>
        </a:spcAft>
        <a:defRPr sz="4400">
          <a:solidFill>
            <a:schemeClr val="tx2"/>
          </a:solidFill>
          <a:latin typeface="Arial" pitchFamily="32" charset="0"/>
        </a:defRPr>
      </a:lvl6pPr>
      <a:lvl7pPr marL="914400" algn="ctr" rtl="0" fontAlgn="base">
        <a:spcBef>
          <a:spcPct val="0"/>
        </a:spcBef>
        <a:spcAft>
          <a:spcPct val="0"/>
        </a:spcAft>
        <a:defRPr sz="4400">
          <a:solidFill>
            <a:schemeClr val="tx2"/>
          </a:solidFill>
          <a:latin typeface="Arial" pitchFamily="32" charset="0"/>
        </a:defRPr>
      </a:lvl7pPr>
      <a:lvl8pPr marL="1371600" algn="ctr" rtl="0" fontAlgn="base">
        <a:spcBef>
          <a:spcPct val="0"/>
        </a:spcBef>
        <a:spcAft>
          <a:spcPct val="0"/>
        </a:spcAft>
        <a:defRPr sz="4400">
          <a:solidFill>
            <a:schemeClr val="tx2"/>
          </a:solidFill>
          <a:latin typeface="Arial" pitchFamily="32" charset="0"/>
        </a:defRPr>
      </a:lvl8pPr>
      <a:lvl9pPr marL="1828800" algn="ctr" rtl="0" fontAlgn="base">
        <a:spcBef>
          <a:spcPct val="0"/>
        </a:spcBef>
        <a:spcAft>
          <a:spcPct val="0"/>
        </a:spcAft>
        <a:defRPr sz="4400">
          <a:solidFill>
            <a:schemeClr val="tx2"/>
          </a:solidFill>
          <a:latin typeface="Arial" pitchFamily="3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2.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9.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hyperlink" Target="http://www.standupeconomist.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image" Target="../media/image11.png"/><Relationship Id="rId4" Type="http://schemas.openxmlformats.org/officeDocument/2006/relationships/hyperlink" Target="http://www.esrl.noaa.gov/gmd/ccgg/trend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13.pn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5.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8.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9.png"/></Relationships>
</file>

<file path=ppt/slides/_rels/slide6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epa.gov/statelocalclimate/resources/state_energyco2inv.html"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hyperlink" Target="http://www.tax.alaska.gov/programs/sourcebook/index.aspx" TargetMode="External"/><Relationship Id="rId4" Type="http://schemas.openxmlformats.org/officeDocument/2006/relationships/hyperlink" Target="http://www.azdor.gov/ReportsResearch/AnnualReports.aspx"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dirty="0" smtClean="0"/>
              <a:t>When life gives you lemons...</a:t>
            </a: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cs typeface="+mn-cs"/>
              </a:rPr>
              <a:t>Yoram Bauman</a:t>
            </a:r>
          </a:p>
          <a:p>
            <a:pPr fontAlgn="auto">
              <a:spcAft>
                <a:spcPts val="0"/>
              </a:spcAft>
              <a:buFont typeface="Arial"/>
              <a:buNone/>
              <a:defRPr/>
            </a:pPr>
            <a:r>
              <a:rPr lang="en-US" dirty="0" err="1" smtClean="0">
                <a:ea typeface="+mn-ea"/>
                <a:cs typeface="+mn-cs"/>
              </a:rPr>
              <a:t>standupeconomist.com</a:t>
            </a:r>
            <a:endParaRPr lang="en-US" dirty="0" smtClean="0">
              <a:ea typeface="+mn-ea"/>
              <a:cs typeface="+mn-cs"/>
            </a:endParaRPr>
          </a:p>
        </p:txBody>
      </p:sp>
    </p:spTree>
    <p:extLst>
      <p:ext uri="{BB962C8B-B14F-4D97-AF65-F5344CB8AC3E}">
        <p14:creationId xmlns:p14="http://schemas.microsoft.com/office/powerpoint/2010/main" val="27501787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Development economics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t>When life gives you lemons...</a:t>
            </a:r>
          </a:p>
          <a:p>
            <a:pPr fontAlgn="auto">
              <a:spcAft>
                <a:spcPts val="0"/>
              </a:spcAft>
              <a:buFont typeface="Arial"/>
              <a:buChar char="•"/>
              <a:defRPr/>
            </a:pPr>
            <a:r>
              <a:rPr lang="en-US" dirty="0" smtClean="0">
                <a:ea typeface="+mn-ea"/>
                <a:cs typeface="+mn-cs"/>
              </a:rPr>
              <a:t>...find </a:t>
            </a:r>
            <a:r>
              <a:rPr lang="en-US" dirty="0">
                <a:ea typeface="+mn-ea"/>
                <a:cs typeface="+mn-cs"/>
              </a:rPr>
              <a:t>50 similar villages in </a:t>
            </a:r>
            <a:r>
              <a:rPr lang="en-US" dirty="0" smtClean="0">
                <a:ea typeface="+mn-ea"/>
                <a:cs typeface="+mn-cs"/>
              </a:rPr>
              <a:t>Kenya.</a:t>
            </a:r>
          </a:p>
          <a:p>
            <a:pPr fontAlgn="auto">
              <a:spcAft>
                <a:spcPts val="0"/>
              </a:spcAft>
              <a:buFont typeface="Arial"/>
              <a:buChar char="•"/>
              <a:defRPr/>
            </a:pPr>
            <a:r>
              <a:rPr lang="en-US" dirty="0" smtClean="0">
                <a:ea typeface="+mn-ea"/>
                <a:cs typeface="+mn-cs"/>
              </a:rPr>
              <a:t>Randomly </a:t>
            </a:r>
            <a:r>
              <a:rPr lang="en-US" dirty="0">
                <a:ea typeface="+mn-ea"/>
                <a:cs typeface="+mn-cs"/>
              </a:rPr>
              <a:t>divide them into two groups</a:t>
            </a:r>
            <a:r>
              <a:rPr lang="en-US" dirty="0" smtClean="0">
                <a:ea typeface="+mn-ea"/>
                <a:cs typeface="+mn-cs"/>
              </a:rPr>
              <a:t>.</a:t>
            </a:r>
          </a:p>
          <a:p>
            <a:pPr fontAlgn="auto">
              <a:spcAft>
                <a:spcPts val="0"/>
              </a:spcAft>
              <a:buFont typeface="Arial"/>
              <a:buChar char="•"/>
              <a:defRPr/>
            </a:pPr>
            <a:r>
              <a:rPr lang="en-US" dirty="0" smtClean="0">
                <a:ea typeface="+mn-ea"/>
                <a:cs typeface="+mn-cs"/>
              </a:rPr>
              <a:t>Give </a:t>
            </a:r>
            <a:r>
              <a:rPr lang="en-US" dirty="0">
                <a:ea typeface="+mn-ea"/>
                <a:cs typeface="+mn-cs"/>
              </a:rPr>
              <a:t>lemons to one </a:t>
            </a:r>
            <a:r>
              <a:rPr lang="en-US" dirty="0" smtClean="0">
                <a:ea typeface="+mn-ea"/>
                <a:cs typeface="+mn-cs"/>
              </a:rPr>
              <a:t>group.</a:t>
            </a:r>
          </a:p>
          <a:p>
            <a:pPr fontAlgn="auto">
              <a:spcAft>
                <a:spcPts val="0"/>
              </a:spcAft>
              <a:buFont typeface="Arial"/>
              <a:buChar char="•"/>
              <a:defRPr/>
            </a:pPr>
            <a:r>
              <a:rPr lang="en-US" dirty="0" smtClean="0">
                <a:ea typeface="+mn-ea"/>
                <a:cs typeface="+mn-cs"/>
              </a:rPr>
              <a:t>Wait </a:t>
            </a:r>
            <a:r>
              <a:rPr lang="en-US" dirty="0">
                <a:ea typeface="+mn-ea"/>
                <a:cs typeface="+mn-cs"/>
              </a:rPr>
              <a:t>6 </a:t>
            </a:r>
            <a:r>
              <a:rPr lang="en-US" dirty="0" smtClean="0">
                <a:ea typeface="+mn-ea"/>
                <a:cs typeface="+mn-cs"/>
              </a:rPr>
              <a:t>months.</a:t>
            </a:r>
          </a:p>
          <a:p>
            <a:pPr fontAlgn="auto">
              <a:spcAft>
                <a:spcPts val="0"/>
              </a:spcAft>
              <a:buFont typeface="Arial"/>
              <a:buChar char="•"/>
              <a:defRPr/>
            </a:pPr>
            <a:r>
              <a:rPr lang="en-US" dirty="0" smtClean="0">
                <a:ea typeface="+mn-ea"/>
                <a:cs typeface="+mn-cs"/>
              </a:rPr>
              <a:t>Write </a:t>
            </a:r>
            <a:r>
              <a:rPr lang="en-US" dirty="0">
                <a:ea typeface="+mn-ea"/>
                <a:cs typeface="+mn-cs"/>
              </a:rPr>
              <a:t>a paper </a:t>
            </a:r>
            <a:r>
              <a:rPr lang="en-US" dirty="0" smtClean="0">
                <a:ea typeface="+mn-ea"/>
                <a:cs typeface="+mn-cs"/>
              </a:rPr>
              <a:t>for the </a:t>
            </a:r>
            <a:r>
              <a:rPr lang="en-US" i="1" dirty="0" smtClean="0">
                <a:ea typeface="+mn-ea"/>
                <a:cs typeface="+mn-cs"/>
              </a:rPr>
              <a:t>Journal of Development Economics.</a:t>
            </a:r>
            <a:r>
              <a:rPr lang="en-US" dirty="0" smtClean="0">
                <a:ea typeface="+mn-ea"/>
                <a:cs typeface="+mn-cs"/>
              </a:rPr>
              <a:t> </a:t>
            </a:r>
          </a:p>
        </p:txBody>
      </p:sp>
    </p:spTree>
    <p:extLst>
      <p:ext uri="{BB962C8B-B14F-4D97-AF65-F5344CB8AC3E}">
        <p14:creationId xmlns:p14="http://schemas.microsoft.com/office/powerpoint/2010/main" val="3925269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European Central Bank</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t>When life gives you lemons...</a:t>
            </a:r>
          </a:p>
          <a:p>
            <a:pPr fontAlgn="auto">
              <a:spcAft>
                <a:spcPts val="0"/>
              </a:spcAft>
              <a:buFont typeface="Arial"/>
              <a:buChar char="•"/>
              <a:defRPr/>
            </a:pPr>
            <a:r>
              <a:rPr lang="en-US" dirty="0" smtClean="0"/>
              <a:t>...ask </a:t>
            </a:r>
            <a:r>
              <a:rPr lang="en-US" dirty="0"/>
              <a:t>the Germans what to do.</a:t>
            </a:r>
            <a:endParaRPr lang="en-US" dirty="0" smtClean="0">
              <a:ea typeface="+mn-ea"/>
              <a:cs typeface="+mn-cs"/>
            </a:endParaRPr>
          </a:p>
        </p:txBody>
      </p:sp>
    </p:spTree>
    <p:extLst>
      <p:ext uri="{BB962C8B-B14F-4D97-AF65-F5344CB8AC3E}">
        <p14:creationId xmlns:p14="http://schemas.microsoft.com/office/powerpoint/2010/main" val="2486582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endParaRPr lang="en-US" sz="4800">
              <a:ea typeface="ＭＳ Ｐゴシック" charset="-128"/>
              <a:cs typeface="ＭＳ Ｐゴシック" charset="-128"/>
            </a:endParaRPr>
          </a:p>
        </p:txBody>
      </p:sp>
      <p:sp>
        <p:nvSpPr>
          <p:cNvPr id="401411" name="Rectangle 3"/>
          <p:cNvSpPr>
            <a:spLocks noGrp="1" noChangeArrowheads="1"/>
          </p:cNvSpPr>
          <p:nvPr>
            <p:ph type="body" idx="1"/>
          </p:nvPr>
        </p:nvSpPr>
        <p:spPr>
          <a:xfrm>
            <a:off x="457200" y="1973263"/>
            <a:ext cx="8229600" cy="4364037"/>
          </a:xfrm>
        </p:spPr>
        <p:txBody>
          <a:bodyPr/>
          <a:lstStyle/>
          <a:p>
            <a:pPr eaLnBrk="1" hangingPunct="1">
              <a:lnSpc>
                <a:spcPct val="90000"/>
              </a:lnSpc>
            </a:pPr>
            <a:endParaRPr lang="en-US" smtClean="0">
              <a:ea typeface="ＭＳ Ｐゴシック" charset="-128"/>
              <a:cs typeface="ＭＳ Ｐゴシック" charset="-128"/>
            </a:endParaRPr>
          </a:p>
        </p:txBody>
      </p:sp>
    </p:spTree>
    <p:extLst>
      <p:ext uri="{BB962C8B-B14F-4D97-AF65-F5344CB8AC3E}">
        <p14:creationId xmlns:p14="http://schemas.microsoft.com/office/powerpoint/2010/main" val="3889290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01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6245"/>
            <a:ext cx="7772400" cy="1470025"/>
          </a:xfrm>
        </p:spPr>
        <p:txBody>
          <a:bodyPr>
            <a:normAutofit/>
          </a:bodyPr>
          <a:lstStyle/>
          <a:p>
            <a:r>
              <a:rPr lang="en-US" sz="4800" dirty="0" smtClean="0">
                <a:solidFill>
                  <a:schemeClr val="bg1"/>
                </a:solidFill>
              </a:rPr>
              <a:t>Hyperinflation in Hell</a:t>
            </a:r>
            <a:endParaRPr lang="en-US" sz="4800" dirty="0">
              <a:solidFill>
                <a:schemeClr val="bg1"/>
              </a:solidFill>
            </a:endParaRPr>
          </a:p>
        </p:txBody>
      </p:sp>
      <p:sp>
        <p:nvSpPr>
          <p:cNvPr id="3" name="Subtitle 2"/>
          <p:cNvSpPr>
            <a:spLocks noGrp="1"/>
          </p:cNvSpPr>
          <p:nvPr>
            <p:ph type="subTitle" idx="1"/>
          </p:nvPr>
        </p:nvSpPr>
        <p:spPr>
          <a:xfrm>
            <a:off x="215646" y="3472020"/>
            <a:ext cx="8697732" cy="1752600"/>
          </a:xfrm>
        </p:spPr>
        <p:txBody>
          <a:bodyPr>
            <a:noAutofit/>
          </a:bodyPr>
          <a:lstStyle/>
          <a:p>
            <a:r>
              <a:rPr lang="en-US" sz="3600" dirty="0" smtClean="0">
                <a:solidFill>
                  <a:srgbClr val="FFFFFF"/>
                </a:solidFill>
              </a:rPr>
              <a:t>Yoram Bauman, </a:t>
            </a:r>
            <a:r>
              <a:rPr lang="en-US" sz="3600" dirty="0" err="1" smtClean="0">
                <a:solidFill>
                  <a:srgbClr val="FFFFFF"/>
                </a:solidFill>
              </a:rPr>
              <a:t>standupeconomist.com</a:t>
            </a:r>
            <a:endParaRPr lang="en-US" sz="3600" dirty="0" smtClean="0">
              <a:solidFill>
                <a:srgbClr val="FFFFFF"/>
              </a:solidFill>
            </a:endParaRPr>
          </a:p>
          <a:p>
            <a:r>
              <a:rPr lang="en-US" sz="3600" dirty="0">
                <a:solidFill>
                  <a:srgbClr val="FFFFFF"/>
                </a:solidFill>
              </a:rPr>
              <a:t>Kurt </a:t>
            </a:r>
            <a:r>
              <a:rPr lang="en-US" sz="3600" dirty="0" err="1">
                <a:solidFill>
                  <a:srgbClr val="FFFFFF"/>
                </a:solidFill>
              </a:rPr>
              <a:t>Verkest</a:t>
            </a:r>
            <a:r>
              <a:rPr lang="en-US" sz="3600" dirty="0">
                <a:solidFill>
                  <a:srgbClr val="FFFFFF"/>
                </a:solidFill>
              </a:rPr>
              <a:t>, Pets Central Enterprises</a:t>
            </a:r>
          </a:p>
          <a:p>
            <a:r>
              <a:rPr lang="en-US" sz="3600" dirty="0" smtClean="0"/>
              <a:t>JEL code: Z - </a:t>
            </a:r>
            <a:r>
              <a:rPr lang="en-US" sz="3600" dirty="0"/>
              <a:t>Other Special Topics</a:t>
            </a:r>
          </a:p>
          <a:p>
            <a:endParaRPr lang="en-US" sz="3600" dirty="0">
              <a:solidFill>
                <a:srgbClr val="FFFFFF"/>
              </a:solidFill>
            </a:endParaRPr>
          </a:p>
        </p:txBody>
      </p:sp>
    </p:spTree>
    <p:extLst>
      <p:ext uri="{BB962C8B-B14F-4D97-AF65-F5344CB8AC3E}">
        <p14:creationId xmlns:p14="http://schemas.microsoft.com/office/powerpoint/2010/main" val="293626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Hyperinflation on Earth</a:t>
            </a:r>
            <a:endParaRPr lang="en-US" dirty="0">
              <a:solidFill>
                <a:srgbClr val="FFFFFF"/>
              </a:solidFill>
            </a:endParaRPr>
          </a:p>
        </p:txBody>
      </p:sp>
      <p:pic>
        <p:nvPicPr>
          <p:cNvPr id="3" name="Picture 2" descr="ab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9939"/>
            <a:ext cx="9144000" cy="4541520"/>
          </a:xfrm>
          <a:prstGeom prst="rect">
            <a:avLst/>
          </a:prstGeom>
        </p:spPr>
      </p:pic>
    </p:spTree>
    <p:extLst>
      <p:ext uri="{BB962C8B-B14F-4D97-AF65-F5344CB8AC3E}">
        <p14:creationId xmlns:p14="http://schemas.microsoft.com/office/powerpoint/2010/main" val="35655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Hyperinflation in Hell</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dirty="0" smtClean="0">
                <a:solidFill>
                  <a:srgbClr val="FFFFFF"/>
                </a:solidFill>
              </a:rPr>
              <a:t>Conventional wisdom: economy of the afterworld is extremely stable.</a:t>
            </a:r>
          </a:p>
          <a:p>
            <a:r>
              <a:rPr lang="en-US" dirty="0" smtClean="0">
                <a:solidFill>
                  <a:srgbClr val="FFFFFF"/>
                </a:solidFill>
              </a:rPr>
              <a:t>We argue to the contrary:</a:t>
            </a:r>
          </a:p>
          <a:p>
            <a:r>
              <a:rPr lang="en-US" dirty="0" smtClean="0">
                <a:solidFill>
                  <a:srgbClr val="FFFFFF"/>
                </a:solidFill>
              </a:rPr>
              <a:t>Chronic hyperinflation...</a:t>
            </a:r>
          </a:p>
          <a:p>
            <a:r>
              <a:rPr lang="en-US" dirty="0" smtClean="0">
                <a:solidFill>
                  <a:srgbClr val="FFFFFF"/>
                </a:solidFill>
              </a:rPr>
              <a:t>...driven by massive increase in M4. </a:t>
            </a:r>
          </a:p>
        </p:txBody>
      </p:sp>
    </p:spTree>
    <p:extLst>
      <p:ext uri="{BB962C8B-B14F-4D97-AF65-F5344CB8AC3E}">
        <p14:creationId xmlns:p14="http://schemas.microsoft.com/office/powerpoint/2010/main" val="415421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Joss paper</a:t>
            </a:r>
            <a:endParaRPr lang="en-US" dirty="0">
              <a:solidFill>
                <a:srgbClr val="FFFFFF"/>
              </a:solidFill>
            </a:endParaRPr>
          </a:p>
        </p:txBody>
      </p:sp>
      <p:pic>
        <p:nvPicPr>
          <p:cNvPr id="5" name="Picture 4" descr="money2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09" y="1300916"/>
            <a:ext cx="8204438" cy="5327415"/>
          </a:xfrm>
          <a:prstGeom prst="rect">
            <a:avLst/>
          </a:prstGeom>
        </p:spPr>
      </p:pic>
    </p:spTree>
    <p:extLst>
      <p:ext uri="{BB962C8B-B14F-4D97-AF65-F5344CB8AC3E}">
        <p14:creationId xmlns:p14="http://schemas.microsoft.com/office/powerpoint/2010/main" val="1667573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Theory</a:t>
            </a:r>
            <a:endParaRPr lang="en-US" dirty="0">
              <a:solidFill>
                <a:srgbClr val="FFFFFF"/>
              </a:solidFill>
            </a:endParaRPr>
          </a:p>
        </p:txBody>
      </p:sp>
      <p:sp>
        <p:nvSpPr>
          <p:cNvPr id="3" name="Content Placeholder 2"/>
          <p:cNvSpPr>
            <a:spLocks noGrp="1"/>
          </p:cNvSpPr>
          <p:nvPr>
            <p:ph idx="1"/>
          </p:nvPr>
        </p:nvSpPr>
        <p:spPr>
          <a:xfrm>
            <a:off x="457199" y="1600200"/>
            <a:ext cx="8549941" cy="4525963"/>
          </a:xfrm>
        </p:spPr>
        <p:txBody>
          <a:bodyPr>
            <a:normAutofit/>
          </a:bodyPr>
          <a:lstStyle/>
          <a:p>
            <a:r>
              <a:rPr lang="en-US" dirty="0" smtClean="0">
                <a:solidFill>
                  <a:srgbClr val="FFFFFF"/>
                </a:solidFill>
              </a:rPr>
              <a:t>Everyone gets to be a central banker!</a:t>
            </a:r>
          </a:p>
          <a:p>
            <a:r>
              <a:rPr lang="en-US" dirty="0" smtClean="0">
                <a:solidFill>
                  <a:srgbClr val="FFFFFF"/>
                </a:solidFill>
              </a:rPr>
              <a:t>But this is not as great as it sounds</a:t>
            </a:r>
          </a:p>
          <a:p>
            <a:r>
              <a:rPr lang="en-US" dirty="0" smtClean="0">
                <a:solidFill>
                  <a:srgbClr val="FFFFFF"/>
                </a:solidFill>
              </a:rPr>
              <a:t>Tragedy of the Commons</a:t>
            </a:r>
            <a:endParaRPr lang="en-US" dirty="0">
              <a:solidFill>
                <a:srgbClr val="FFFFFF"/>
              </a:solidFill>
            </a:endParaRPr>
          </a:p>
          <a:p>
            <a:endParaRPr lang="en-US" dirty="0" smtClean="0">
              <a:solidFill>
                <a:srgbClr val="FFFFFF"/>
              </a:solidFill>
            </a:endParaRPr>
          </a:p>
        </p:txBody>
      </p:sp>
    </p:spTree>
    <p:extLst>
      <p:ext uri="{BB962C8B-B14F-4D97-AF65-F5344CB8AC3E}">
        <p14:creationId xmlns:p14="http://schemas.microsoft.com/office/powerpoint/2010/main" val="3048073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ney2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650"/>
            <a:ext cx="9144000" cy="5937504"/>
          </a:xfrm>
          <a:prstGeom prst="rect">
            <a:avLst/>
          </a:prstGeom>
        </p:spPr>
      </p:pic>
    </p:spTree>
    <p:extLst>
      <p:ext uri="{BB962C8B-B14F-4D97-AF65-F5344CB8AC3E}">
        <p14:creationId xmlns:p14="http://schemas.microsoft.com/office/powerpoint/2010/main" val="1707319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ney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0"/>
            <a:ext cx="9144000" cy="5882640"/>
          </a:xfrm>
          <a:prstGeom prst="rect">
            <a:avLst/>
          </a:prstGeom>
        </p:spPr>
      </p:pic>
    </p:spTree>
    <p:extLst>
      <p:ext uri="{BB962C8B-B14F-4D97-AF65-F5344CB8AC3E}">
        <p14:creationId xmlns:p14="http://schemas.microsoft.com/office/powerpoint/2010/main" val="37132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The classic</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When life gives you lemons...</a:t>
            </a:r>
          </a:p>
          <a:p>
            <a:pPr fontAlgn="auto">
              <a:spcAft>
                <a:spcPts val="0"/>
              </a:spcAft>
              <a:buFont typeface="Arial"/>
              <a:buChar char="•"/>
              <a:defRPr/>
            </a:pPr>
            <a:r>
              <a:rPr lang="en-US" dirty="0" smtClean="0">
                <a:ea typeface="+mn-ea"/>
                <a:cs typeface="+mn-cs"/>
              </a:rPr>
              <a:t>...make lemonade.</a:t>
            </a:r>
          </a:p>
        </p:txBody>
      </p:sp>
    </p:spTree>
    <p:extLst>
      <p:ext uri="{BB962C8B-B14F-4D97-AF65-F5344CB8AC3E}">
        <p14:creationId xmlns:p14="http://schemas.microsoft.com/office/powerpoint/2010/main" val="2944817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50x = 100x = 1000x</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Proof: See mathematical appendix.</a:t>
            </a:r>
          </a:p>
          <a:p>
            <a:r>
              <a:rPr lang="en-US" dirty="0" smtClean="0">
                <a:solidFill>
                  <a:schemeClr val="bg1"/>
                </a:solidFill>
              </a:rPr>
              <a:t>x = 0.</a:t>
            </a:r>
          </a:p>
        </p:txBody>
      </p:sp>
    </p:spTree>
    <p:extLst>
      <p:ext uri="{BB962C8B-B14F-4D97-AF65-F5344CB8AC3E}">
        <p14:creationId xmlns:p14="http://schemas.microsoft.com/office/powerpoint/2010/main" val="331145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chemeClr val="bg1"/>
                </a:solidFill>
              </a:rPr>
              <a:t>N</a:t>
            </a:r>
            <a:r>
              <a:rPr lang="en-US" dirty="0" err="1" smtClean="0">
                <a:solidFill>
                  <a:schemeClr val="bg1"/>
                </a:solidFill>
              </a:rPr>
              <a:t>ecroeconomic</a:t>
            </a:r>
            <a:r>
              <a:rPr lang="en-US" dirty="0" smtClean="0">
                <a:solidFill>
                  <a:schemeClr val="bg1"/>
                </a:solidFill>
              </a:rPr>
              <a:t> </a:t>
            </a:r>
            <a:r>
              <a:rPr lang="en-US" dirty="0">
                <a:solidFill>
                  <a:schemeClr val="bg1"/>
                </a:solidFill>
              </a:rPr>
              <a:t>reform</a:t>
            </a:r>
            <a:endParaRPr lang="en-US" dirty="0">
              <a:solidFill>
                <a:srgbClr val="FFFFFF"/>
              </a:solidFill>
            </a:endParaRPr>
          </a:p>
        </p:txBody>
      </p:sp>
      <p:sp>
        <p:nvSpPr>
          <p:cNvPr id="3" name="Content Placeholder 2"/>
          <p:cNvSpPr>
            <a:spLocks noGrp="1"/>
          </p:cNvSpPr>
          <p:nvPr>
            <p:ph idx="1"/>
          </p:nvPr>
        </p:nvSpPr>
        <p:spPr>
          <a:xfrm>
            <a:off x="457199" y="1600200"/>
            <a:ext cx="8494749" cy="4525963"/>
          </a:xfrm>
        </p:spPr>
        <p:txBody>
          <a:bodyPr>
            <a:normAutofit/>
          </a:bodyPr>
          <a:lstStyle/>
          <a:p>
            <a:r>
              <a:rPr lang="en-US" dirty="0" smtClean="0">
                <a:solidFill>
                  <a:schemeClr val="bg1"/>
                </a:solidFill>
              </a:rPr>
              <a:t>Level 1: The faithful should learn economics. </a:t>
            </a:r>
          </a:p>
          <a:p>
            <a:r>
              <a:rPr lang="en-US" dirty="0" smtClean="0">
                <a:solidFill>
                  <a:schemeClr val="bg1"/>
                </a:solidFill>
              </a:rPr>
              <a:t>Level 2: The </a:t>
            </a:r>
            <a:r>
              <a:rPr lang="en-US" dirty="0">
                <a:solidFill>
                  <a:schemeClr val="bg1"/>
                </a:solidFill>
              </a:rPr>
              <a:t>Fed and </a:t>
            </a:r>
            <a:r>
              <a:rPr lang="en-US" dirty="0" smtClean="0">
                <a:solidFill>
                  <a:schemeClr val="bg1"/>
                </a:solidFill>
              </a:rPr>
              <a:t>other </a:t>
            </a:r>
            <a:r>
              <a:rPr lang="en-US" dirty="0">
                <a:solidFill>
                  <a:schemeClr val="bg1"/>
                </a:solidFill>
              </a:rPr>
              <a:t>central banks should take over </a:t>
            </a:r>
            <a:r>
              <a:rPr lang="en-US" dirty="0" smtClean="0">
                <a:solidFill>
                  <a:schemeClr val="bg1"/>
                </a:solidFill>
              </a:rPr>
              <a:t>the underworld</a:t>
            </a:r>
            <a:r>
              <a:rPr lang="en-US" dirty="0">
                <a:solidFill>
                  <a:schemeClr val="bg1"/>
                </a:solidFill>
              </a:rPr>
              <a:t>.</a:t>
            </a:r>
          </a:p>
          <a:p>
            <a:r>
              <a:rPr lang="en-US" dirty="0" smtClean="0">
                <a:solidFill>
                  <a:schemeClr val="bg1"/>
                </a:solidFill>
              </a:rPr>
              <a:t>Level 3: Dollarization. </a:t>
            </a:r>
          </a:p>
          <a:p>
            <a:endParaRPr lang="en-US" dirty="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361278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4800" dirty="0" smtClean="0">
                <a:ea typeface="ＭＳ Ｐゴシック" charset="-128"/>
                <a:cs typeface="ＭＳ Ｐゴシック" charset="-128"/>
              </a:rPr>
              <a:t>Epilogue</a:t>
            </a:r>
            <a:endParaRPr lang="en-US" sz="4800" dirty="0">
              <a:ea typeface="ＭＳ Ｐゴシック" charset="-128"/>
              <a:cs typeface="ＭＳ Ｐゴシック" charset="-128"/>
            </a:endParaRPr>
          </a:p>
        </p:txBody>
      </p:sp>
      <p:sp>
        <p:nvSpPr>
          <p:cNvPr id="401411" name="Rectangle 3"/>
          <p:cNvSpPr>
            <a:spLocks noGrp="1" noChangeArrowheads="1"/>
          </p:cNvSpPr>
          <p:nvPr>
            <p:ph type="body" idx="1"/>
          </p:nvPr>
        </p:nvSpPr>
        <p:spPr>
          <a:xfrm>
            <a:off x="457200" y="1973263"/>
            <a:ext cx="8371226" cy="4364037"/>
          </a:xfrm>
        </p:spPr>
        <p:txBody>
          <a:bodyPr/>
          <a:lstStyle/>
          <a:p>
            <a:pPr eaLnBrk="1" hangingPunct="1">
              <a:lnSpc>
                <a:spcPct val="90000"/>
              </a:lnSpc>
            </a:pPr>
            <a:r>
              <a:rPr lang="en-US" dirty="0" smtClean="0">
                <a:ea typeface="ＭＳ Ｐゴシック" charset="-128"/>
                <a:cs typeface="ＭＳ Ｐゴシック" charset="-128"/>
              </a:rPr>
              <a:t>Submitted Dec 2012 to </a:t>
            </a:r>
            <a:r>
              <a:rPr lang="en-US" i="1" dirty="0" smtClean="0">
                <a:ea typeface="ＭＳ Ｐゴシック" charset="-128"/>
                <a:cs typeface="ＭＳ Ｐゴシック" charset="-128"/>
              </a:rPr>
              <a:t>Economic Inquiry</a:t>
            </a:r>
            <a:r>
              <a:rPr lang="en-US" dirty="0" smtClean="0">
                <a:ea typeface="ＭＳ Ｐゴシック" charset="-128"/>
                <a:cs typeface="ＭＳ Ｐゴシック" charset="-128"/>
              </a:rPr>
              <a:t>.</a:t>
            </a:r>
          </a:p>
          <a:p>
            <a:r>
              <a:rPr lang="en-US" dirty="0" smtClean="0">
                <a:ea typeface="ＭＳ Ｐゴシック" charset="-128"/>
                <a:cs typeface="ＭＳ Ｐゴシック" charset="-128"/>
              </a:rPr>
              <a:t>Ref #1: </a:t>
            </a:r>
            <a:r>
              <a:rPr lang="en-US" dirty="0" smtClean="0"/>
              <a:t>It </a:t>
            </a:r>
            <a:r>
              <a:rPr lang="en-US" dirty="0"/>
              <a:t>is </a:t>
            </a:r>
            <a:r>
              <a:rPr lang="en-US" dirty="0" smtClean="0"/>
              <a:t>funny (as </a:t>
            </a:r>
            <a:r>
              <a:rPr lang="en-US" dirty="0"/>
              <a:t>long as you are constrained to reading </a:t>
            </a:r>
            <a:r>
              <a:rPr lang="en-US" dirty="0" smtClean="0"/>
              <a:t>economics articles).</a:t>
            </a:r>
          </a:p>
          <a:p>
            <a:r>
              <a:rPr lang="en-US" dirty="0" smtClean="0"/>
              <a:t>Ref #2: It is </a:t>
            </a:r>
            <a:r>
              <a:rPr lang="en-US" dirty="0"/>
              <a:t>entertaining in the sense that a stand-up comedy routine is entertaining.</a:t>
            </a:r>
          </a:p>
          <a:p>
            <a:r>
              <a:rPr lang="en-US" dirty="0" smtClean="0"/>
              <a:t>Editorial decision: Rejection. </a:t>
            </a:r>
            <a:endParaRPr lang="en-US" dirty="0" smtClean="0">
              <a:ea typeface="ＭＳ Ｐゴシック" charset="-128"/>
              <a:cs typeface="ＭＳ Ｐゴシック" charset="-128"/>
            </a:endParaRPr>
          </a:p>
          <a:p>
            <a:pPr eaLnBrk="1" hangingPunct="1">
              <a:lnSpc>
                <a:spcPct val="90000"/>
              </a:lnSpc>
            </a:pPr>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788196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1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1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4800" dirty="0" smtClean="0">
                <a:ea typeface="ＭＳ Ｐゴシック" charset="-128"/>
                <a:cs typeface="ＭＳ Ｐゴシック" charset="-128"/>
              </a:rPr>
              <a:t>Referee concerns</a:t>
            </a:r>
            <a:endParaRPr lang="en-US" sz="4800" dirty="0">
              <a:ea typeface="ＭＳ Ｐゴシック" charset="-128"/>
              <a:cs typeface="ＭＳ Ｐゴシック" charset="-128"/>
            </a:endParaRPr>
          </a:p>
        </p:txBody>
      </p:sp>
      <p:sp>
        <p:nvSpPr>
          <p:cNvPr id="401411" name="Rectangle 3"/>
          <p:cNvSpPr>
            <a:spLocks noGrp="1" noChangeArrowheads="1"/>
          </p:cNvSpPr>
          <p:nvPr>
            <p:ph type="body" idx="1"/>
          </p:nvPr>
        </p:nvSpPr>
        <p:spPr>
          <a:xfrm>
            <a:off x="457200" y="1973263"/>
            <a:ext cx="8371226" cy="4364037"/>
          </a:xfrm>
        </p:spPr>
        <p:txBody>
          <a:bodyPr/>
          <a:lstStyle/>
          <a:p>
            <a:r>
              <a:rPr lang="en-US" dirty="0" smtClean="0"/>
              <a:t>The paper lacks </a:t>
            </a:r>
            <a:r>
              <a:rPr lang="en-US" dirty="0" smtClean="0">
                <a:ea typeface="ＭＳ Ｐゴシック" charset="-128"/>
                <a:cs typeface="ＭＳ Ｐゴシック" charset="-128"/>
              </a:rPr>
              <a:t>a </a:t>
            </a:r>
            <a:r>
              <a:rPr lang="en-US" dirty="0">
                <a:ea typeface="ＭＳ Ｐゴシック" charset="-128"/>
                <a:cs typeface="ＭＳ Ｐゴシック" charset="-128"/>
              </a:rPr>
              <a:t>Dynamic Postmortem General Equilibrium </a:t>
            </a:r>
            <a:r>
              <a:rPr lang="en-US" dirty="0" smtClean="0">
                <a:ea typeface="ＭＳ Ｐゴシック" charset="-128"/>
                <a:cs typeface="ＭＳ Ｐゴシック" charset="-128"/>
              </a:rPr>
              <a:t>model (DPGE). </a:t>
            </a:r>
            <a:endParaRPr lang="en-US" dirty="0">
              <a:ea typeface="ＭＳ Ｐゴシック" charset="-128"/>
              <a:cs typeface="ＭＳ Ｐゴシック" charset="-128"/>
            </a:endParaRPr>
          </a:p>
          <a:p>
            <a:r>
              <a:rPr lang="en-US" dirty="0" smtClean="0"/>
              <a:t>The paper makes the mistaken assumption that </a:t>
            </a:r>
            <a:r>
              <a:rPr lang="en-US" dirty="0"/>
              <a:t>there is no technological progress in the afterlife. </a:t>
            </a:r>
            <a:r>
              <a:rPr lang="en-US" dirty="0" smtClean="0"/>
              <a:t>Why </a:t>
            </a:r>
            <a:r>
              <a:rPr lang="en-US" dirty="0"/>
              <a:t>would the dead suddenly lose their capacity to innovate</a:t>
            </a:r>
            <a:r>
              <a:rPr lang="en-US" dirty="0" smtClean="0"/>
              <a:t>?</a:t>
            </a:r>
          </a:p>
          <a:p>
            <a:endParaRPr lang="en-US" dirty="0"/>
          </a:p>
          <a:p>
            <a:pPr eaLnBrk="1" hangingPunct="1">
              <a:lnSpc>
                <a:spcPct val="90000"/>
              </a:lnSpc>
            </a:pPr>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2275979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1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4800" dirty="0" smtClean="0">
                <a:ea typeface="ＭＳ Ｐゴシック" charset="-128"/>
                <a:cs typeface="ＭＳ Ｐゴシック" charset="-128"/>
              </a:rPr>
              <a:t>Referee concerns</a:t>
            </a:r>
            <a:endParaRPr lang="en-US" sz="4800" dirty="0">
              <a:ea typeface="ＭＳ Ｐゴシック" charset="-128"/>
              <a:cs typeface="ＭＳ Ｐゴシック" charset="-128"/>
            </a:endParaRPr>
          </a:p>
        </p:txBody>
      </p:sp>
      <p:sp>
        <p:nvSpPr>
          <p:cNvPr id="401411" name="Rectangle 3"/>
          <p:cNvSpPr>
            <a:spLocks noGrp="1" noChangeArrowheads="1"/>
          </p:cNvSpPr>
          <p:nvPr>
            <p:ph type="body" idx="1"/>
          </p:nvPr>
        </p:nvSpPr>
        <p:spPr>
          <a:xfrm>
            <a:off x="457200" y="1973263"/>
            <a:ext cx="8371226" cy="4364037"/>
          </a:xfrm>
        </p:spPr>
        <p:txBody>
          <a:bodyPr/>
          <a:lstStyle/>
          <a:p>
            <a:r>
              <a:rPr lang="en-US" dirty="0" smtClean="0"/>
              <a:t>The paper lacks </a:t>
            </a:r>
            <a:r>
              <a:rPr lang="en-US" dirty="0" smtClean="0">
                <a:ea typeface="ＭＳ Ｐゴシック" charset="-128"/>
                <a:cs typeface="ＭＳ Ｐゴシック" charset="-128"/>
              </a:rPr>
              <a:t>a </a:t>
            </a:r>
            <a:r>
              <a:rPr lang="en-US" dirty="0">
                <a:ea typeface="ＭＳ Ｐゴシック" charset="-128"/>
                <a:cs typeface="ＭＳ Ｐゴシック" charset="-128"/>
              </a:rPr>
              <a:t>Dynamic Postmortem General Equilibrium </a:t>
            </a:r>
            <a:r>
              <a:rPr lang="en-US" dirty="0" smtClean="0">
                <a:ea typeface="ＭＳ Ｐゴシック" charset="-128"/>
                <a:cs typeface="ＭＳ Ｐゴシック" charset="-128"/>
              </a:rPr>
              <a:t>model (DPGE). </a:t>
            </a:r>
            <a:endParaRPr lang="en-US" dirty="0">
              <a:ea typeface="ＭＳ Ｐゴシック" charset="-128"/>
              <a:cs typeface="ＭＳ Ｐゴシック" charset="-128"/>
            </a:endParaRPr>
          </a:p>
          <a:p>
            <a:r>
              <a:rPr lang="en-US" dirty="0" smtClean="0"/>
              <a:t>The paper makes the mistaken assumption that </a:t>
            </a:r>
            <a:r>
              <a:rPr lang="en-US" dirty="0"/>
              <a:t>there is no technological progress in the afterlife. </a:t>
            </a:r>
            <a:r>
              <a:rPr lang="en-US" i="1" dirty="0" smtClean="0"/>
              <a:t>Why </a:t>
            </a:r>
            <a:r>
              <a:rPr lang="en-US" i="1" dirty="0"/>
              <a:t>would the dead suddenly lose their capacity to innovate</a:t>
            </a:r>
            <a:r>
              <a:rPr lang="en-US" i="1" dirty="0" smtClean="0"/>
              <a:t>?</a:t>
            </a:r>
          </a:p>
          <a:p>
            <a:r>
              <a:rPr lang="en-US" dirty="0" smtClean="0"/>
              <a:t>PS</a:t>
            </a:r>
            <a:r>
              <a:rPr lang="en-US" dirty="0"/>
              <a:t>. Where is the promised mathematical appendix?</a:t>
            </a:r>
          </a:p>
          <a:p>
            <a:endParaRPr lang="en-US" dirty="0"/>
          </a:p>
          <a:p>
            <a:pPr eaLnBrk="1" hangingPunct="1">
              <a:lnSpc>
                <a:spcPct val="90000"/>
              </a:lnSpc>
            </a:pPr>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1556326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beijing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7624683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beijing3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591908"/>
          </a:xfrm>
          <a:prstGeom prst="rect">
            <a:avLst/>
          </a:prstGeom>
        </p:spPr>
      </p:pic>
    </p:spTree>
    <p:custDataLst>
      <p:tags r:id="rId1"/>
    </p:custDataLst>
    <p:extLst>
      <p:ext uri="{BB962C8B-B14F-4D97-AF65-F5344CB8AC3E}">
        <p14:creationId xmlns:p14="http://schemas.microsoft.com/office/powerpoint/2010/main" val="295641822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838200"/>
            <a:ext cx="7772400" cy="1470025"/>
          </a:xfrm>
        </p:spPr>
        <p:txBody>
          <a:bodyPr/>
          <a:lstStyle/>
          <a:p>
            <a:pPr eaLnBrk="1" hangingPunct="1"/>
            <a:r>
              <a:rPr lang="en-US" sz="4800"/>
              <a:t>Mankiw’s Ten Principles of Economics, Translated</a:t>
            </a:r>
          </a:p>
        </p:txBody>
      </p:sp>
      <p:sp>
        <p:nvSpPr>
          <p:cNvPr id="24579" name="Rectangle 3"/>
          <p:cNvSpPr>
            <a:spLocks noGrp="1" noChangeArrowheads="1"/>
          </p:cNvSpPr>
          <p:nvPr>
            <p:ph type="subTitle" idx="1"/>
          </p:nvPr>
        </p:nvSpPr>
        <p:spPr>
          <a:xfrm>
            <a:off x="1371600" y="3048000"/>
            <a:ext cx="6400800" cy="1828800"/>
          </a:xfrm>
        </p:spPr>
        <p:txBody>
          <a:bodyPr/>
          <a:lstStyle/>
          <a:p>
            <a:pPr eaLnBrk="1" hangingPunct="1"/>
            <a:endParaRPr lang="en-US"/>
          </a:p>
          <a:p>
            <a:pPr eaLnBrk="1" hangingPunct="1"/>
            <a:r>
              <a:rPr lang="en-US" sz="4000"/>
              <a:t>Yoram Bauman, PhD</a:t>
            </a:r>
            <a:r>
              <a:rPr lang="en-US"/>
              <a:t> </a:t>
            </a:r>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26627" name="Rectangle 8"/>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400"/>
              <a:t>People face tradeoffs</a:t>
            </a:r>
          </a:p>
          <a:p>
            <a:pPr marL="533400" indent="-533400" eaLnBrk="1" hangingPunct="1">
              <a:buFontTx/>
              <a:buAutoNum type="arabicPeriod"/>
            </a:pPr>
            <a:r>
              <a:rPr lang="en-US" sz="2400"/>
              <a:t>The cost of something is what you give up to get it</a:t>
            </a:r>
          </a:p>
          <a:p>
            <a:pPr marL="533400" indent="-533400" eaLnBrk="1" hangingPunct="1">
              <a:buFontTx/>
              <a:buAutoNum type="arabicPeriod"/>
            </a:pPr>
            <a:r>
              <a:rPr lang="en-US" sz="2400"/>
              <a:t>Rational people think at the margin</a:t>
            </a:r>
          </a:p>
          <a:p>
            <a:pPr marL="533400" indent="-533400" eaLnBrk="1" hangingPunct="1">
              <a:buFontTx/>
              <a:buAutoNum type="arabicPeriod"/>
            </a:pPr>
            <a:r>
              <a:rPr lang="en-US" sz="2400"/>
              <a:t>People respond to incentives</a:t>
            </a:r>
          </a:p>
          <a:p>
            <a:pPr marL="533400" indent="-533400" eaLnBrk="1" hangingPunct="1">
              <a:buFontTx/>
              <a:buAutoNum type="arabicPeriod"/>
            </a:pPr>
            <a:r>
              <a:rPr lang="en-US" sz="2400"/>
              <a:t>Trade can make everyone better off</a:t>
            </a:r>
          </a:p>
          <a:p>
            <a:pPr marL="533400" indent="-533400" eaLnBrk="1" hangingPunct="1">
              <a:buFontTx/>
              <a:buAutoNum type="arabicPeriod"/>
            </a:pPr>
            <a:r>
              <a:rPr lang="en-US" sz="2400"/>
              <a:t>Markets are usually a good way to organize economic activity</a:t>
            </a:r>
          </a:p>
        </p:txBody>
      </p:sp>
      <p:sp>
        <p:nvSpPr>
          <p:cNvPr id="26628" name="Rectangle 9"/>
          <p:cNvSpPr>
            <a:spLocks noGrp="1" noChangeArrowheads="1"/>
          </p:cNvSpPr>
          <p:nvPr>
            <p:ph sz="half" idx="2"/>
          </p:nvPr>
        </p:nvSpPr>
        <p:spPr>
          <a:xfrm>
            <a:off x="4648200" y="1219200"/>
            <a:ext cx="4343400" cy="5486400"/>
          </a:xfrm>
        </p:spPr>
        <p:txBody>
          <a:bodyPr/>
          <a:lstStyle/>
          <a:p>
            <a:pPr marL="457200" indent="-457200" eaLnBrk="1" hangingPunct="1">
              <a:buFontTx/>
              <a:buAutoNum type="arabicPeriod" startAt="7"/>
            </a:pPr>
            <a:r>
              <a:rPr lang="en-US" sz="2400"/>
              <a:t>Gvmts can sometimes improve market outcomes</a:t>
            </a:r>
          </a:p>
          <a:p>
            <a:pPr marL="457200" indent="-457200" eaLnBrk="1" hangingPunct="1">
              <a:buFontTx/>
              <a:buAutoNum type="arabicPeriod" startAt="7"/>
            </a:pPr>
            <a:r>
              <a:rPr lang="en-US" sz="2400"/>
              <a:t>A country's standard of living depends on its ability to produce goods and services</a:t>
            </a:r>
          </a:p>
          <a:p>
            <a:pPr marL="457200" indent="-457200" eaLnBrk="1" hangingPunct="1">
              <a:buFontTx/>
              <a:buAutoNum type="arabicPeriod" startAt="7"/>
            </a:pPr>
            <a:r>
              <a:rPr lang="en-US" sz="2400"/>
              <a:t>Prices rise when the government prints too much money</a:t>
            </a:r>
          </a:p>
          <a:p>
            <a:pPr marL="457200" indent="-457200" eaLnBrk="1" hangingPunct="1">
              <a:buFontTx/>
              <a:buAutoNum type="arabicPeriod" startAt="7"/>
            </a:pPr>
            <a:r>
              <a:rPr lang="en-US" sz="2400"/>
              <a:t>Society faces a short-run tradeoff between inflation and unemployment</a:t>
            </a: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28675"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400"/>
              <a:t>People face tradeoffs</a:t>
            </a:r>
          </a:p>
          <a:p>
            <a:pPr marL="533400" indent="-533400" eaLnBrk="1" hangingPunct="1">
              <a:buFontTx/>
              <a:buAutoNum type="arabicPeriod"/>
            </a:pPr>
            <a:r>
              <a:rPr lang="en-US" sz="2400"/>
              <a:t>The cost of something is what you give up to get it</a:t>
            </a:r>
          </a:p>
          <a:p>
            <a:pPr marL="533400" indent="-533400" eaLnBrk="1" hangingPunct="1">
              <a:buFontTx/>
              <a:buAutoNum type="arabicPeriod"/>
            </a:pPr>
            <a:r>
              <a:rPr lang="en-US" sz="2400"/>
              <a:t>Rational people think at the margin</a:t>
            </a:r>
          </a:p>
          <a:p>
            <a:pPr marL="533400" indent="-533400" eaLnBrk="1" hangingPunct="1">
              <a:buFontTx/>
              <a:buAutoNum type="arabicPeriod"/>
            </a:pPr>
            <a:r>
              <a:rPr lang="en-US" sz="2400"/>
              <a:t>People respond to incentives</a:t>
            </a:r>
          </a:p>
          <a:p>
            <a:pPr marL="533400" indent="-533400" eaLnBrk="1" hangingPunct="1">
              <a:buFontTx/>
              <a:buAutoNum type="arabicPeriod"/>
            </a:pPr>
            <a:r>
              <a:rPr lang="en-US" sz="2400"/>
              <a:t>Trade can make everyone better off</a:t>
            </a:r>
          </a:p>
          <a:p>
            <a:pPr marL="533400" indent="-533400" eaLnBrk="1" hangingPunct="1">
              <a:buFontTx/>
              <a:buAutoNum type="arabicPeriod"/>
            </a:pPr>
            <a:r>
              <a:rPr lang="en-US" sz="2400"/>
              <a:t>Markets are usually a good way to organize economic activity</a:t>
            </a:r>
          </a:p>
        </p:txBody>
      </p:sp>
      <p:sp>
        <p:nvSpPr>
          <p:cNvPr id="28676" name="Rectangle 4"/>
          <p:cNvSpPr>
            <a:spLocks noGrp="1" noChangeArrowheads="1"/>
          </p:cNvSpPr>
          <p:nvPr>
            <p:ph sz="half" idx="2"/>
          </p:nvPr>
        </p:nvSpPr>
        <p:spPr>
          <a:xfrm>
            <a:off x="4648200" y="1219200"/>
            <a:ext cx="4343400" cy="5486400"/>
          </a:xfrm>
        </p:spPr>
        <p:txBody>
          <a:bodyPr/>
          <a:lstStyle/>
          <a:p>
            <a:pPr marL="457200" indent="-457200" eaLnBrk="1" hangingPunct="1">
              <a:buFontTx/>
              <a:buAutoNum type="arabicPeriod" startAt="7"/>
            </a:pPr>
            <a:r>
              <a:rPr lang="en-US" sz="2400"/>
              <a:t>Gvmts can sometimes improve market outcomes</a:t>
            </a:r>
          </a:p>
          <a:p>
            <a:pPr marL="457200" indent="-457200" eaLnBrk="1" hangingPunct="1">
              <a:buFontTx/>
              <a:buAutoNum type="arabicPeriod" startAt="7"/>
            </a:pPr>
            <a:r>
              <a:rPr lang="en-US" sz="2400" b="1"/>
              <a:t>Blah blah blah</a:t>
            </a:r>
          </a:p>
          <a:p>
            <a:pPr marL="457200" indent="-457200" eaLnBrk="1" hangingPunct="1">
              <a:buFontTx/>
              <a:buAutoNum type="arabicPeriod" startAt="7"/>
            </a:pPr>
            <a:r>
              <a:rPr lang="en-US" sz="2400" b="1"/>
              <a:t>Blah blah blah</a:t>
            </a:r>
          </a:p>
          <a:p>
            <a:pPr marL="457200" indent="-457200" eaLnBrk="1" hangingPunct="1">
              <a:buFontTx/>
              <a:buAutoNum type="arabicPeriod" startAt="7"/>
            </a:pPr>
            <a:r>
              <a:rPr lang="en-US" sz="2400" b="1"/>
              <a:t>Blah blah blah</a:t>
            </a: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ly 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700" y="112680"/>
            <a:ext cx="6559296" cy="6559296"/>
          </a:xfrm>
          <a:prstGeom prst="rect">
            <a:avLst/>
          </a:prstGeom>
        </p:spPr>
      </p:pic>
      <p:sp>
        <p:nvSpPr>
          <p:cNvPr id="6" name="Content Placeholder 2"/>
          <p:cNvSpPr>
            <a:spLocks noGrp="1"/>
          </p:cNvSpPr>
          <p:nvPr>
            <p:ph idx="1"/>
          </p:nvPr>
        </p:nvSpPr>
        <p:spPr>
          <a:xfrm>
            <a:off x="940658" y="2572359"/>
            <a:ext cx="7777495" cy="2366812"/>
          </a:xfrm>
          <a:solidFill>
            <a:srgbClr val="000000">
              <a:alpha val="79000"/>
            </a:srgbClr>
          </a:solidFill>
        </p:spPr>
        <p:txBody>
          <a:bodyPr rtlCol="0">
            <a:normAutofit/>
          </a:bodyPr>
          <a:lstStyle/>
          <a:p>
            <a:pPr marL="0" indent="0" fontAlgn="auto">
              <a:spcAft>
                <a:spcPts val="0"/>
              </a:spcAft>
              <a:buNone/>
              <a:defRPr/>
            </a:pPr>
            <a:r>
              <a:rPr lang="en-US" dirty="0"/>
              <a:t>When life gives you lemons</a:t>
            </a:r>
            <a:br>
              <a:rPr lang="en-US" dirty="0"/>
            </a:br>
            <a:r>
              <a:rPr lang="en-US" dirty="0"/>
              <a:t>You can go and build a lemonade stand</a:t>
            </a:r>
            <a:br>
              <a:rPr lang="en-US" dirty="0"/>
            </a:br>
            <a:r>
              <a:rPr lang="en-US" dirty="0"/>
              <a:t>Sell it for a dollar fifty</a:t>
            </a:r>
            <a:br>
              <a:rPr lang="en-US" dirty="0"/>
            </a:br>
            <a:r>
              <a:rPr lang="en-US" dirty="0"/>
              <a:t>Guaranteed to put a little cash in hand</a:t>
            </a:r>
            <a:endParaRPr lang="en-US" dirty="0" smtClean="0">
              <a:ea typeface="+mn-ea"/>
              <a:cs typeface="+mn-cs"/>
            </a:endParaRPr>
          </a:p>
        </p:txBody>
      </p:sp>
    </p:spTree>
    <p:extLst>
      <p:ext uri="{BB962C8B-B14F-4D97-AF65-F5344CB8AC3E}">
        <p14:creationId xmlns:p14="http://schemas.microsoft.com/office/powerpoint/2010/main" val="3554573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30723"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dirty="0"/>
              <a:t>People face tradeoffs</a:t>
            </a:r>
          </a:p>
          <a:p>
            <a:pPr marL="533400" indent="-533400" eaLnBrk="1" hangingPunct="1">
              <a:buFontTx/>
              <a:buAutoNum type="arabicPeriod"/>
            </a:pPr>
            <a:r>
              <a:rPr lang="en-US" sz="2800" dirty="0"/>
              <a:t>The cost of something is what you give up to get it</a:t>
            </a:r>
          </a:p>
          <a:p>
            <a:pPr marL="533400" indent="-533400" eaLnBrk="1" hangingPunct="1">
              <a:buFontTx/>
              <a:buAutoNum type="arabicPeriod"/>
            </a:pPr>
            <a:r>
              <a:rPr lang="en-US" sz="2800" dirty="0"/>
              <a:t>Rational people think at the margin</a:t>
            </a:r>
          </a:p>
          <a:p>
            <a:pPr marL="533400" indent="-533400" eaLnBrk="1" hangingPunct="1">
              <a:buFontTx/>
              <a:buAutoNum type="arabicPeriod"/>
            </a:pPr>
            <a:r>
              <a:rPr lang="en-US" sz="2800" dirty="0"/>
              <a:t>People respond to incentives</a:t>
            </a:r>
          </a:p>
        </p:txBody>
      </p:sp>
      <p:sp>
        <p:nvSpPr>
          <p:cNvPr id="30724"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5"/>
            </a:pPr>
            <a:r>
              <a:rPr lang="en-US" sz="2800"/>
              <a:t>Trade can make everyone better off</a:t>
            </a:r>
          </a:p>
          <a:p>
            <a:pPr marL="533400" indent="-533400" eaLnBrk="1" hangingPunct="1">
              <a:buFontTx/>
              <a:buAutoNum type="arabicPeriod" startAt="5"/>
            </a:pPr>
            <a:r>
              <a:rPr lang="en-US" sz="2800"/>
              <a:t>Markets are usually a good way to organize economic activity</a:t>
            </a:r>
          </a:p>
          <a:p>
            <a:pPr marL="533400" indent="-533400" eaLnBrk="1" hangingPunct="1">
              <a:buFontTx/>
              <a:buAutoNum type="arabicPeriod" startAt="5"/>
            </a:pPr>
            <a:r>
              <a:rPr lang="en-US" sz="2800"/>
              <a:t>Governments can sometimes improve market outcomes</a:t>
            </a:r>
          </a:p>
          <a:p>
            <a:pPr marL="533400" indent="-533400" eaLnBrk="1" hangingPunct="1">
              <a:buFontTx/>
              <a:buAutoNum type="arabicPeriod" startAt="5"/>
            </a:pPr>
            <a:r>
              <a:rPr lang="en-US" sz="2800"/>
              <a:t>Blah blah blah</a:t>
            </a:r>
            <a:endParaRPr lang="en-US" sz="2800" b="1"/>
          </a:p>
          <a:p>
            <a:pPr marL="533400" indent="-533400" eaLnBrk="1" hangingPunct="1">
              <a:buFontTx/>
              <a:buAutoNum type="arabicPeriod" startAt="5"/>
            </a:pPr>
            <a:r>
              <a:rPr lang="en-US" sz="2800"/>
              <a:t>Blah blah blah</a:t>
            </a:r>
            <a:endParaRPr lang="en-US" sz="2800" b="1"/>
          </a:p>
          <a:p>
            <a:pPr marL="533400" indent="-533400" eaLnBrk="1" hangingPunct="1">
              <a:buFontTx/>
              <a:buAutoNum type="arabicPeriod" startAt="5"/>
            </a:pPr>
            <a:r>
              <a:rPr lang="en-US" sz="2800"/>
              <a:t>Blah blah blah</a:t>
            </a: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32771"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a:t>People face tradeoffs</a:t>
            </a:r>
          </a:p>
          <a:p>
            <a:pPr marL="533400" indent="-533400" eaLnBrk="1" hangingPunct="1">
              <a:buFontTx/>
              <a:buNone/>
            </a:pPr>
            <a:r>
              <a:rPr lang="en-US" sz="2800" b="1"/>
              <a:t>Choices are bad</a:t>
            </a:r>
          </a:p>
          <a:p>
            <a:pPr marL="533400" indent="-533400" eaLnBrk="1" hangingPunct="1">
              <a:buFontTx/>
              <a:buAutoNum type="arabicPeriod" startAt="2"/>
            </a:pPr>
            <a:r>
              <a:rPr lang="en-US" sz="2800"/>
              <a:t>The cost of something is what you give up to get it</a:t>
            </a:r>
          </a:p>
          <a:p>
            <a:pPr marL="533400" indent="-533400" eaLnBrk="1" hangingPunct="1">
              <a:buFontTx/>
              <a:buAutoNum type="arabicPeriod" startAt="2"/>
            </a:pPr>
            <a:r>
              <a:rPr lang="en-US" sz="2800"/>
              <a:t>Rational people think at the margin</a:t>
            </a:r>
          </a:p>
          <a:p>
            <a:pPr marL="533400" indent="-533400" eaLnBrk="1" hangingPunct="1">
              <a:buFontTx/>
              <a:buAutoNum type="arabicPeriod" startAt="2"/>
            </a:pPr>
            <a:r>
              <a:rPr lang="en-US" sz="2800"/>
              <a:t>People respond to incentives</a:t>
            </a:r>
          </a:p>
          <a:p>
            <a:pPr marL="533400" indent="-533400" eaLnBrk="1" hangingPunct="1">
              <a:buFontTx/>
              <a:buAutoNum type="arabicPeriod" startAt="2"/>
            </a:pPr>
            <a:endParaRPr lang="en-US" sz="2800"/>
          </a:p>
          <a:p>
            <a:pPr marL="533400" indent="-533400" eaLnBrk="1" hangingPunct="1">
              <a:buFontTx/>
              <a:buAutoNum type="arabicPeriod" startAt="2"/>
            </a:pPr>
            <a:endParaRPr lang="en-US" sz="2800"/>
          </a:p>
        </p:txBody>
      </p:sp>
      <p:sp>
        <p:nvSpPr>
          <p:cNvPr id="32772"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5"/>
            </a:pPr>
            <a:r>
              <a:rPr lang="en-US" sz="2800"/>
              <a:t>Trade can make everyone better off</a:t>
            </a:r>
          </a:p>
          <a:p>
            <a:pPr marL="533400" indent="-533400" eaLnBrk="1" hangingPunct="1">
              <a:buFontTx/>
              <a:buAutoNum type="arabicPeriod" startAt="5"/>
            </a:pPr>
            <a:r>
              <a:rPr lang="en-US" sz="2800"/>
              <a:t>Markets are usually a good way to organize economic activity</a:t>
            </a:r>
          </a:p>
          <a:p>
            <a:pPr marL="533400" indent="-533400" eaLnBrk="1" hangingPunct="1">
              <a:buFontTx/>
              <a:buAutoNum type="arabicPeriod" startAt="5"/>
            </a:pPr>
            <a:r>
              <a:rPr lang="en-US" sz="2800"/>
              <a:t>Governments can sometimes improve market outcomes</a:t>
            </a:r>
          </a:p>
          <a:p>
            <a:pPr marL="533400" indent="-533400" eaLnBrk="1" hangingPunct="1">
              <a:buFontTx/>
              <a:buAutoNum type="arabicPeriod" startAt="5"/>
            </a:pPr>
            <a:r>
              <a:rPr lang="en-US" sz="2800"/>
              <a:t>Blah blah blah</a:t>
            </a:r>
            <a:endParaRPr lang="en-US" sz="2800" b="1"/>
          </a:p>
          <a:p>
            <a:pPr marL="533400" indent="-533400" eaLnBrk="1" hangingPunct="1">
              <a:buFontTx/>
              <a:buAutoNum type="arabicPeriod" startAt="5"/>
            </a:pPr>
            <a:r>
              <a:rPr lang="en-US" sz="2800"/>
              <a:t>Blah blah blah</a:t>
            </a:r>
            <a:endParaRPr lang="en-US" sz="2800" b="1"/>
          </a:p>
          <a:p>
            <a:pPr marL="533400" indent="-533400" eaLnBrk="1" hangingPunct="1">
              <a:buFontTx/>
              <a:buAutoNum type="arabicPeriod" startAt="5"/>
            </a:pPr>
            <a:r>
              <a:rPr lang="en-US" sz="2800"/>
              <a:t>Blah blah blah</a:t>
            </a: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34819"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a:t>People face tradeoffs</a:t>
            </a:r>
          </a:p>
          <a:p>
            <a:pPr marL="533400" indent="-533400" eaLnBrk="1" hangingPunct="1">
              <a:buFontTx/>
              <a:buNone/>
            </a:pPr>
            <a:r>
              <a:rPr lang="en-US" sz="2800" b="1"/>
              <a:t>Choices are bad</a:t>
            </a:r>
          </a:p>
          <a:p>
            <a:pPr marL="533400" indent="-533400" eaLnBrk="1" hangingPunct="1">
              <a:buFontTx/>
              <a:buAutoNum type="arabicPeriod" startAt="2"/>
            </a:pPr>
            <a:r>
              <a:rPr lang="en-US" sz="2800"/>
              <a:t>The cost of something is what you give up to get it</a:t>
            </a:r>
          </a:p>
          <a:p>
            <a:pPr marL="533400" indent="-533400" eaLnBrk="1" hangingPunct="1">
              <a:buFontTx/>
              <a:buNone/>
            </a:pPr>
            <a:r>
              <a:rPr lang="en-US" sz="2800" b="1"/>
              <a:t>Choices are </a:t>
            </a:r>
            <a:r>
              <a:rPr lang="en-US" sz="2800" b="1" i="1"/>
              <a:t>really</a:t>
            </a:r>
            <a:r>
              <a:rPr lang="en-US" sz="2800" b="1"/>
              <a:t> bad</a:t>
            </a:r>
          </a:p>
          <a:p>
            <a:pPr marL="533400" indent="-533400" eaLnBrk="1" hangingPunct="1">
              <a:buFontTx/>
              <a:buAutoNum type="arabicPeriod" startAt="3"/>
            </a:pPr>
            <a:r>
              <a:rPr lang="en-US" sz="2800"/>
              <a:t>Rational people think at the margin</a:t>
            </a:r>
          </a:p>
          <a:p>
            <a:pPr marL="533400" indent="-533400" eaLnBrk="1" hangingPunct="1">
              <a:buFontTx/>
              <a:buAutoNum type="arabicPeriod" startAt="3"/>
            </a:pPr>
            <a:r>
              <a:rPr lang="en-US" sz="2800"/>
              <a:t>People respond to incentives</a:t>
            </a:r>
          </a:p>
        </p:txBody>
      </p:sp>
      <p:sp>
        <p:nvSpPr>
          <p:cNvPr id="34820"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5"/>
            </a:pPr>
            <a:r>
              <a:rPr lang="en-US" sz="2800"/>
              <a:t>Trade can make everyone better off</a:t>
            </a:r>
          </a:p>
          <a:p>
            <a:pPr marL="533400" indent="-533400" eaLnBrk="1" hangingPunct="1">
              <a:buFontTx/>
              <a:buAutoNum type="arabicPeriod" startAt="5"/>
            </a:pPr>
            <a:r>
              <a:rPr lang="en-US" sz="2800"/>
              <a:t>Markets are usually a good way to organize economic activity</a:t>
            </a:r>
          </a:p>
          <a:p>
            <a:pPr marL="533400" indent="-533400" eaLnBrk="1" hangingPunct="1">
              <a:buFontTx/>
              <a:buAutoNum type="arabicPeriod" startAt="5"/>
            </a:pPr>
            <a:r>
              <a:rPr lang="en-US" sz="2800"/>
              <a:t>Governments can sometimes improve market outcomes</a:t>
            </a:r>
          </a:p>
          <a:p>
            <a:pPr marL="533400" indent="-533400" eaLnBrk="1" hangingPunct="1">
              <a:buFontTx/>
              <a:buAutoNum type="arabicPeriod" startAt="5"/>
            </a:pPr>
            <a:r>
              <a:rPr lang="en-US" sz="2800"/>
              <a:t>Blah blah blah</a:t>
            </a:r>
            <a:endParaRPr lang="en-US" sz="2800" b="1"/>
          </a:p>
          <a:p>
            <a:pPr marL="533400" indent="-533400" eaLnBrk="1" hangingPunct="1">
              <a:buFontTx/>
              <a:buAutoNum type="arabicPeriod" startAt="5"/>
            </a:pPr>
            <a:r>
              <a:rPr lang="en-US" sz="2800"/>
              <a:t>Blah blah blah</a:t>
            </a:r>
            <a:endParaRPr lang="en-US" sz="2800" b="1"/>
          </a:p>
          <a:p>
            <a:pPr marL="533400" indent="-533400" eaLnBrk="1" hangingPunct="1">
              <a:buFontTx/>
              <a:buAutoNum type="arabicPeriod" startAt="5"/>
            </a:pPr>
            <a:r>
              <a:rPr lang="en-US" sz="2800"/>
              <a:t>Blah blah blah</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36867"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Rational people think at the margin</a:t>
            </a:r>
          </a:p>
          <a:p>
            <a:pPr marL="533400" indent="-533400" eaLnBrk="1" hangingPunct="1">
              <a:buFontTx/>
              <a:buAutoNum type="arabicPeriod"/>
            </a:pPr>
            <a:r>
              <a:rPr lang="en-US" sz="2800"/>
              <a:t>People respond to incentives</a:t>
            </a:r>
          </a:p>
          <a:p>
            <a:pPr marL="533400" indent="-533400" eaLnBrk="1" hangingPunct="1">
              <a:buFontTx/>
              <a:buAutoNum type="arabicPeriod"/>
            </a:pPr>
            <a:r>
              <a:rPr lang="en-US" sz="2800"/>
              <a:t>Trade can make everyone better off</a:t>
            </a:r>
          </a:p>
        </p:txBody>
      </p:sp>
      <p:sp>
        <p:nvSpPr>
          <p:cNvPr id="36868"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6"/>
            </a:pPr>
            <a:r>
              <a:rPr lang="en-US" sz="2800"/>
              <a:t>Markets are usually a good way to organize economic activity</a:t>
            </a:r>
          </a:p>
          <a:p>
            <a:pPr marL="533400" indent="-533400" eaLnBrk="1" hangingPunct="1">
              <a:buFontTx/>
              <a:buAutoNum type="arabicPeriod" startAt="6"/>
            </a:pPr>
            <a:r>
              <a:rPr lang="en-US" sz="2800"/>
              <a:t>Governments can sometimes improve market outcomes</a:t>
            </a:r>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38915"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Rational people think at the margin</a:t>
            </a:r>
          </a:p>
          <a:p>
            <a:pPr marL="533400" indent="-533400" eaLnBrk="1" hangingPunct="1">
              <a:buFontTx/>
              <a:buNone/>
            </a:pPr>
            <a:r>
              <a:rPr lang="en-US" sz="2800" b="1"/>
              <a:t>People are stupid</a:t>
            </a:r>
            <a:endParaRPr lang="en-US" sz="2800" b="1" smtClean="0"/>
          </a:p>
          <a:p>
            <a:pPr marL="533400" indent="-533400" eaLnBrk="1" hangingPunct="1">
              <a:buFontTx/>
              <a:buNone/>
            </a:pPr>
            <a:r>
              <a:rPr lang="en-US" sz="2800" smtClean="0"/>
              <a:t>4.  People </a:t>
            </a:r>
            <a:r>
              <a:rPr lang="en-US" sz="2800"/>
              <a:t>respond to incentives</a:t>
            </a:r>
            <a:endParaRPr lang="en-US" sz="2800" smtClean="0"/>
          </a:p>
          <a:p>
            <a:pPr marL="533400" indent="-533400" eaLnBrk="1" hangingPunct="1">
              <a:buFontTx/>
              <a:buNone/>
            </a:pPr>
            <a:r>
              <a:rPr lang="en-US" sz="2800" smtClean="0"/>
              <a:t>5.  Trade </a:t>
            </a:r>
            <a:r>
              <a:rPr lang="en-US" sz="2800"/>
              <a:t>can make everyone better off</a:t>
            </a:r>
          </a:p>
          <a:p>
            <a:pPr marL="533400" indent="-533400" eaLnBrk="1" hangingPunct="1">
              <a:buFontTx/>
              <a:buAutoNum type="arabicPeriod"/>
            </a:pPr>
            <a:endParaRPr lang="en-US" sz="2800"/>
          </a:p>
        </p:txBody>
      </p:sp>
      <p:sp>
        <p:nvSpPr>
          <p:cNvPr id="38916"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6"/>
            </a:pPr>
            <a:r>
              <a:rPr lang="en-US" sz="2800"/>
              <a:t>Markets are usually a good way to organize economic activity</a:t>
            </a:r>
          </a:p>
          <a:p>
            <a:pPr marL="533400" indent="-533400" eaLnBrk="1" hangingPunct="1">
              <a:buFontTx/>
              <a:buAutoNum type="arabicPeriod" startAt="6"/>
            </a:pPr>
            <a:r>
              <a:rPr lang="en-US" sz="2800"/>
              <a:t>Governments can sometimes improve market outcomes</a:t>
            </a:r>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p>
        </p:txBody>
      </p:sp>
      <p:sp>
        <p:nvSpPr>
          <p:cNvPr id="28677" name="Text Box 5"/>
          <p:cNvSpPr txBox="1">
            <a:spLocks noChangeArrowheads="1"/>
          </p:cNvSpPr>
          <p:nvPr/>
        </p:nvSpPr>
        <p:spPr bwMode="auto">
          <a:xfrm>
            <a:off x="968375" y="5791200"/>
            <a:ext cx="6127750" cy="523220"/>
          </a:xfrm>
          <a:prstGeom prst="rect">
            <a:avLst/>
          </a:prstGeom>
          <a:noFill/>
          <a:ln w="9525">
            <a:solidFill>
              <a:schemeClr val="tx1"/>
            </a:solidFill>
            <a:miter lim="800000"/>
            <a:headEnd/>
            <a:tailEnd/>
          </a:ln>
        </p:spPr>
        <p:txBody>
          <a:bodyPr wrap="square">
            <a:prstTxWarp prst="textNoShape">
              <a:avLst/>
            </a:prstTxWarp>
            <a:spAutoFit/>
          </a:bodyPr>
          <a:lstStyle/>
          <a:p>
            <a:pPr>
              <a:spcBef>
                <a:spcPct val="50000"/>
              </a:spcBef>
            </a:pPr>
            <a:r>
              <a:rPr lang="en-US" sz="2800" b="1" dirty="0"/>
              <a:t>incentive</a:t>
            </a:r>
            <a:r>
              <a:rPr lang="en-US" sz="2800" dirty="0"/>
              <a:t>, </a:t>
            </a:r>
            <a:r>
              <a:rPr lang="en-US" sz="2800" dirty="0" smtClean="0"/>
              <a:t>n.  </a:t>
            </a:r>
            <a:r>
              <a:rPr lang="en-US" sz="2800" i="1" dirty="0" smtClean="0"/>
              <a:t>Synonym:</a:t>
            </a:r>
            <a:r>
              <a:rPr lang="en-US" sz="2800" dirty="0" smtClean="0"/>
              <a:t> </a:t>
            </a:r>
            <a:r>
              <a:rPr lang="en-US" sz="2800" dirty="0"/>
              <a:t>See </a:t>
            </a:r>
            <a:r>
              <a:rPr lang="en-US" sz="2800" b="1" dirty="0"/>
              <a:t>motive</a:t>
            </a:r>
            <a:r>
              <a:rPr lang="en-US" sz="2800" dirty="0"/>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40963"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Rational people think at the margin</a:t>
            </a:r>
          </a:p>
          <a:p>
            <a:pPr marL="533400" indent="-533400" eaLnBrk="1" hangingPunct="1">
              <a:buFontTx/>
              <a:buNone/>
            </a:pPr>
            <a:r>
              <a:rPr lang="en-US" sz="2800" b="1"/>
              <a:t>People are stupid</a:t>
            </a:r>
            <a:endParaRPr lang="en-US" sz="2800" b="1" smtClean="0"/>
          </a:p>
          <a:p>
            <a:pPr marL="533400" indent="-533400" eaLnBrk="1" hangingPunct="1">
              <a:buFontTx/>
              <a:buNone/>
            </a:pPr>
            <a:r>
              <a:rPr lang="en-US" sz="2800" smtClean="0"/>
              <a:t>4.  People </a:t>
            </a:r>
            <a:r>
              <a:rPr lang="en-US" sz="2800"/>
              <a:t>respond to incentives</a:t>
            </a:r>
          </a:p>
          <a:p>
            <a:pPr marL="533400" indent="-533400" eaLnBrk="1" hangingPunct="1">
              <a:buFontTx/>
              <a:buNone/>
            </a:pPr>
            <a:r>
              <a:rPr lang="en-US" sz="2800" b="1"/>
              <a:t>People aren’t </a:t>
            </a:r>
          </a:p>
          <a:p>
            <a:pPr marL="533400" indent="-533400" eaLnBrk="1" hangingPunct="1">
              <a:buFontTx/>
              <a:buNone/>
            </a:pPr>
            <a:r>
              <a:rPr lang="en-US" sz="2800" b="1" i="1"/>
              <a:t> </a:t>
            </a:r>
            <a:endParaRPr lang="en-US" sz="2800" b="1" smtClean="0"/>
          </a:p>
          <a:p>
            <a:pPr marL="533400" indent="-533400" eaLnBrk="1" hangingPunct="1">
              <a:buFontTx/>
              <a:buNone/>
            </a:pPr>
            <a:r>
              <a:rPr lang="en-US" sz="2800" smtClean="0"/>
              <a:t>5.  Trade </a:t>
            </a:r>
            <a:r>
              <a:rPr lang="en-US" sz="2800"/>
              <a:t>can make everyone better off</a:t>
            </a:r>
          </a:p>
          <a:p>
            <a:pPr marL="533400" indent="-533400" eaLnBrk="1" hangingPunct="1"/>
            <a:endParaRPr lang="en-US" sz="2800"/>
          </a:p>
        </p:txBody>
      </p:sp>
      <p:sp>
        <p:nvSpPr>
          <p:cNvPr id="40964"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6"/>
            </a:pPr>
            <a:r>
              <a:rPr lang="en-US" sz="2800"/>
              <a:t>Markets are usually a good way to organize economic activity</a:t>
            </a:r>
          </a:p>
          <a:p>
            <a:pPr marL="533400" indent="-533400" eaLnBrk="1" hangingPunct="1">
              <a:buFontTx/>
              <a:buAutoNum type="arabicPeriod" startAt="6"/>
            </a:pPr>
            <a:r>
              <a:rPr lang="en-US" sz="2800"/>
              <a:t>Governments can sometimes improve market outcomes</a:t>
            </a:r>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p>
        </p:txBody>
      </p:sp>
      <p:sp>
        <p:nvSpPr>
          <p:cNvPr id="40965" name="Text Box 5"/>
          <p:cNvSpPr txBox="1">
            <a:spLocks noChangeArrowheads="1"/>
          </p:cNvSpPr>
          <p:nvPr/>
        </p:nvSpPr>
        <p:spPr bwMode="auto">
          <a:xfrm>
            <a:off x="228600" y="5029200"/>
            <a:ext cx="33528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i="1"/>
              <a:t>that</a:t>
            </a:r>
            <a:r>
              <a:rPr lang="en-US" sz="2800" b="1"/>
              <a:t> stupid</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43011"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People are stupid</a:t>
            </a:r>
          </a:p>
          <a:p>
            <a:pPr marL="533400" indent="-533400" eaLnBrk="1" hangingPunct="1">
              <a:buFontTx/>
              <a:buAutoNum type="arabicPeriod"/>
            </a:pPr>
            <a:r>
              <a:rPr lang="en-US" sz="2800"/>
              <a:t>People aren’t         </a:t>
            </a:r>
            <a:r>
              <a:rPr lang="en-US" sz="2800" i="1"/>
              <a:t>that</a:t>
            </a:r>
            <a:r>
              <a:rPr lang="en-US" sz="2800"/>
              <a:t> stupid</a:t>
            </a:r>
          </a:p>
          <a:p>
            <a:pPr marL="533400" indent="-533400" eaLnBrk="1" hangingPunct="1">
              <a:buFontTx/>
              <a:buAutoNum type="arabicPeriod"/>
            </a:pPr>
            <a:r>
              <a:rPr lang="en-US" sz="2800"/>
              <a:t>Trade can make everyone better off</a:t>
            </a:r>
          </a:p>
          <a:p>
            <a:pPr marL="533400" indent="-533400" eaLnBrk="1" hangingPunct="1">
              <a:buFontTx/>
              <a:buNone/>
            </a:pPr>
            <a:endParaRPr lang="en-US" sz="2800"/>
          </a:p>
        </p:txBody>
      </p:sp>
      <p:sp>
        <p:nvSpPr>
          <p:cNvPr id="43012"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6"/>
            </a:pPr>
            <a:r>
              <a:rPr lang="en-US" sz="2800"/>
              <a:t>Markets are usually a good way to organize economic activity</a:t>
            </a:r>
          </a:p>
          <a:p>
            <a:pPr marL="533400" indent="-533400" eaLnBrk="1" hangingPunct="1">
              <a:buFontTx/>
              <a:buAutoNum type="arabicPeriod" startAt="6"/>
            </a:pPr>
            <a:r>
              <a:rPr lang="en-US" sz="2800"/>
              <a:t>Governments can sometimes improve market outcomes</a:t>
            </a:r>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45059" name="Rectangle 3"/>
          <p:cNvSpPr>
            <a:spLocks noGrp="1" noChangeArrowheads="1"/>
          </p:cNvSpPr>
          <p:nvPr>
            <p:ph type="body" sz="half" idx="1"/>
          </p:nvPr>
        </p:nvSpPr>
        <p:spPr>
          <a:xfrm>
            <a:off x="228600" y="1219200"/>
            <a:ext cx="4267200" cy="54864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People are stupid</a:t>
            </a:r>
          </a:p>
          <a:p>
            <a:pPr marL="533400" indent="-533400" eaLnBrk="1" hangingPunct="1">
              <a:buFontTx/>
              <a:buAutoNum type="arabicPeriod"/>
            </a:pPr>
            <a:r>
              <a:rPr lang="en-US" sz="2800"/>
              <a:t>People aren’t         </a:t>
            </a:r>
            <a:r>
              <a:rPr lang="en-US" sz="2800" i="1"/>
              <a:t>that</a:t>
            </a:r>
            <a:r>
              <a:rPr lang="en-US" sz="2800"/>
              <a:t> stupid</a:t>
            </a:r>
          </a:p>
          <a:p>
            <a:pPr marL="533400" indent="-533400" eaLnBrk="1" hangingPunct="1">
              <a:buFontTx/>
              <a:buAutoNum type="arabicPeriod"/>
            </a:pPr>
            <a:r>
              <a:rPr lang="en-US" sz="2800"/>
              <a:t>Trade can make everyone better off</a:t>
            </a:r>
          </a:p>
          <a:p>
            <a:pPr marL="533400" indent="-533400" eaLnBrk="1" hangingPunct="1">
              <a:buFontTx/>
              <a:buNone/>
            </a:pPr>
            <a:r>
              <a:rPr lang="en-US" sz="2800" b="1"/>
              <a:t>Trade can make</a:t>
            </a:r>
          </a:p>
          <a:p>
            <a:pPr marL="533400" indent="-533400" eaLnBrk="1" hangingPunct="1">
              <a:buFontTx/>
              <a:buNone/>
            </a:pPr>
            <a:endParaRPr lang="en-US" sz="2800" b="1"/>
          </a:p>
        </p:txBody>
      </p:sp>
      <p:sp>
        <p:nvSpPr>
          <p:cNvPr id="45060" name="Rectangle 4"/>
          <p:cNvSpPr>
            <a:spLocks noGrp="1" noChangeArrowheads="1"/>
          </p:cNvSpPr>
          <p:nvPr>
            <p:ph sz="half" idx="2"/>
          </p:nvPr>
        </p:nvSpPr>
        <p:spPr>
          <a:xfrm>
            <a:off x="4648200" y="1219200"/>
            <a:ext cx="4343400" cy="5486400"/>
          </a:xfrm>
        </p:spPr>
        <p:txBody>
          <a:bodyPr/>
          <a:lstStyle/>
          <a:p>
            <a:pPr marL="533400" indent="-533400" eaLnBrk="1" hangingPunct="1">
              <a:buFontTx/>
              <a:buAutoNum type="arabicPeriod" startAt="6"/>
            </a:pPr>
            <a:r>
              <a:rPr lang="en-US" sz="2800"/>
              <a:t>Markets are usually a good way to organize economic activity</a:t>
            </a:r>
          </a:p>
          <a:p>
            <a:pPr marL="533400" indent="-533400" eaLnBrk="1" hangingPunct="1">
              <a:buFontTx/>
              <a:buAutoNum type="arabicPeriod" startAt="6"/>
            </a:pPr>
            <a:r>
              <a:rPr lang="en-US" sz="2800"/>
              <a:t>Governments can sometimes improve market outcomes</a:t>
            </a:r>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p>
        </p:txBody>
      </p:sp>
      <p:sp>
        <p:nvSpPr>
          <p:cNvPr id="45061" name="Text Box 5"/>
          <p:cNvSpPr txBox="1">
            <a:spLocks noChangeArrowheads="1"/>
          </p:cNvSpPr>
          <p:nvPr/>
        </p:nvSpPr>
        <p:spPr bwMode="auto">
          <a:xfrm>
            <a:off x="228600" y="5029200"/>
            <a:ext cx="358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everyone worse off</a:t>
            </a: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74638"/>
            <a:ext cx="8839200" cy="792162"/>
          </a:xfrm>
        </p:spPr>
        <p:txBody>
          <a:bodyPr/>
          <a:lstStyle/>
          <a:p>
            <a:pPr eaLnBrk="1" hangingPunct="1"/>
            <a:r>
              <a:rPr lang="en-US">
                <a:ea typeface="ＭＳ Ｐゴシック" charset="-128"/>
                <a:cs typeface="ＭＳ Ｐゴシック" charset="-128"/>
              </a:rPr>
              <a:t>The 10 Principles of Economics</a:t>
            </a:r>
          </a:p>
        </p:txBody>
      </p:sp>
      <p:sp>
        <p:nvSpPr>
          <p:cNvPr id="49161" name="Text Box 5"/>
          <p:cNvSpPr txBox="1">
            <a:spLocks noChangeArrowheads="1"/>
          </p:cNvSpPr>
          <p:nvPr/>
        </p:nvSpPr>
        <p:spPr bwMode="auto">
          <a:xfrm>
            <a:off x="1011238" y="2357954"/>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800" i="1" dirty="0"/>
              <a:t>#1: Trade </a:t>
            </a:r>
            <a:r>
              <a:rPr lang="en-US" sz="2800" i="1" u="sng" dirty="0"/>
              <a:t>can</a:t>
            </a:r>
            <a:r>
              <a:rPr lang="en-US" sz="2800" dirty="0"/>
              <a:t> </a:t>
            </a:r>
            <a:r>
              <a:rPr lang="en-US" sz="2800" i="1" dirty="0"/>
              <a:t>make everyone better off. </a:t>
            </a:r>
          </a:p>
        </p:txBody>
      </p:sp>
      <p:sp>
        <p:nvSpPr>
          <p:cNvPr id="9" name="Text Box 5"/>
          <p:cNvSpPr txBox="1">
            <a:spLocks noChangeArrowheads="1"/>
          </p:cNvSpPr>
          <p:nvPr/>
        </p:nvSpPr>
        <p:spPr bwMode="auto">
          <a:xfrm>
            <a:off x="4519454" y="2354858"/>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defRPr/>
            </a:pPr>
            <a:r>
              <a:rPr lang="en-US" sz="2800" i="1" dirty="0"/>
              <a:t>#2: Trade </a:t>
            </a:r>
            <a:r>
              <a:rPr lang="en-US" sz="2800" i="1" u="sng" dirty="0"/>
              <a:t>will</a:t>
            </a:r>
            <a:r>
              <a:rPr lang="en-US" sz="2800" dirty="0"/>
              <a:t> </a:t>
            </a:r>
            <a:r>
              <a:rPr lang="en-US" sz="2800" i="1" dirty="0"/>
              <a:t>make everyone better off. </a:t>
            </a:r>
          </a:p>
        </p:txBody>
      </p:sp>
      <p:grpSp>
        <p:nvGrpSpPr>
          <p:cNvPr id="2" name="Group 12"/>
          <p:cNvGrpSpPr/>
          <p:nvPr/>
        </p:nvGrpSpPr>
        <p:grpSpPr>
          <a:xfrm>
            <a:off x="941388" y="1206837"/>
            <a:ext cx="7624762" cy="1335088"/>
            <a:chOff x="941388" y="1206837"/>
            <a:chExt cx="7624762" cy="1335088"/>
          </a:xfrm>
        </p:grpSpPr>
        <p:sp>
          <p:nvSpPr>
            <p:cNvPr id="49155" name="Text Box 5"/>
            <p:cNvSpPr txBox="1">
              <a:spLocks noChangeArrowheads="1"/>
            </p:cNvSpPr>
            <p:nvPr/>
          </p:nvSpPr>
          <p:spPr bwMode="auto">
            <a:xfrm>
              <a:off x="941388" y="1206837"/>
              <a:ext cx="3581400" cy="954088"/>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smtClean="0"/>
                <a:t>Trade </a:t>
              </a:r>
              <a:r>
                <a:rPr lang="en-US" sz="2800" dirty="0"/>
                <a:t>can make everyone better off</a:t>
              </a:r>
            </a:p>
          </p:txBody>
        </p:sp>
        <p:sp>
          <p:nvSpPr>
            <p:cNvPr id="49158" name="TextBox 7"/>
            <p:cNvSpPr txBox="1">
              <a:spLocks noChangeArrowheads="1"/>
            </p:cNvSpPr>
            <p:nvPr/>
          </p:nvSpPr>
          <p:spPr bwMode="auto">
            <a:xfrm>
              <a:off x="4652963" y="1217950"/>
              <a:ext cx="3913187" cy="1323975"/>
            </a:xfrm>
            <a:prstGeom prst="rect">
              <a:avLst/>
            </a:prstGeom>
            <a:noFill/>
            <a:ln w="9525">
              <a:noFill/>
              <a:miter lim="800000"/>
              <a:headEnd/>
              <a:tailEnd/>
            </a:ln>
          </p:spPr>
          <p:txBody>
            <a:bodyPr>
              <a:prstTxWarp prst="textNoShape">
                <a:avLst/>
              </a:prstTxWarp>
              <a:spAutoFit/>
            </a:bodyPr>
            <a:lstStyle/>
            <a:p>
              <a:r>
                <a:rPr lang="en-US" sz="2800" b="1" dirty="0"/>
                <a:t>Trade can make everyone worse off</a:t>
              </a:r>
            </a:p>
            <a:p>
              <a:endParaRPr lang="en-US" dirty="0"/>
            </a:p>
          </p:txBody>
        </p:sp>
        <p:sp>
          <p:nvSpPr>
            <p:cNvPr id="11" name="TextBox 10"/>
            <p:cNvSpPr txBox="1"/>
            <p:nvPr/>
          </p:nvSpPr>
          <p:spPr>
            <a:xfrm>
              <a:off x="4060825" y="1451312"/>
              <a:ext cx="708025" cy="461963"/>
            </a:xfrm>
            <a:prstGeom prst="rect">
              <a:avLst/>
            </a:prstGeom>
            <a:noFill/>
          </p:spPr>
          <p:txBody>
            <a:bodyPr vert="vert">
              <a:spAutoFit/>
            </a:bodyPr>
            <a:lstStyle/>
            <a:p>
              <a:pPr>
                <a:defRPr/>
              </a:pPr>
              <a:r>
                <a:rPr lang="en-US" sz="3400" dirty="0" err="1">
                  <a:latin typeface="Wingdings"/>
                  <a:ea typeface="Wingdings"/>
                  <a:cs typeface="Wingdings"/>
                </a:rPr>
                <a:t></a:t>
              </a:r>
              <a:endParaRPr lang="en-US" sz="3400" dirty="0"/>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74638"/>
            <a:ext cx="8839200" cy="792162"/>
          </a:xfrm>
        </p:spPr>
        <p:txBody>
          <a:bodyPr/>
          <a:lstStyle/>
          <a:p>
            <a:pPr eaLnBrk="1" hangingPunct="1"/>
            <a:r>
              <a:rPr lang="en-US">
                <a:ea typeface="ＭＳ Ｐゴシック" charset="-128"/>
                <a:cs typeface="ＭＳ Ｐゴシック" charset="-128"/>
              </a:rPr>
              <a:t>The 10 Principles of Economics</a:t>
            </a:r>
          </a:p>
        </p:txBody>
      </p:sp>
      <p:sp>
        <p:nvSpPr>
          <p:cNvPr id="49161" name="Text Box 5"/>
          <p:cNvSpPr txBox="1">
            <a:spLocks noChangeArrowheads="1"/>
          </p:cNvSpPr>
          <p:nvPr/>
        </p:nvSpPr>
        <p:spPr bwMode="auto">
          <a:xfrm>
            <a:off x="1011238" y="2357954"/>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800" i="1" dirty="0">
                <a:solidFill>
                  <a:srgbClr val="FFFFFF"/>
                </a:solidFill>
              </a:rPr>
              <a:t>#1: Trade </a:t>
            </a:r>
            <a:r>
              <a:rPr lang="en-US" sz="2800" i="1" u="sng" dirty="0">
                <a:solidFill>
                  <a:srgbClr val="FFFFFF"/>
                </a:solidFill>
              </a:rPr>
              <a:t>can</a:t>
            </a:r>
            <a:r>
              <a:rPr lang="en-US" sz="2800" dirty="0">
                <a:solidFill>
                  <a:srgbClr val="FFFFFF"/>
                </a:solidFill>
              </a:rPr>
              <a:t> </a:t>
            </a:r>
            <a:r>
              <a:rPr lang="en-US" sz="2800" i="1" dirty="0">
                <a:solidFill>
                  <a:srgbClr val="FFFFFF"/>
                </a:solidFill>
              </a:rPr>
              <a:t>make everyone better off. </a:t>
            </a:r>
          </a:p>
        </p:txBody>
      </p:sp>
      <p:sp>
        <p:nvSpPr>
          <p:cNvPr id="9" name="Text Box 5"/>
          <p:cNvSpPr txBox="1">
            <a:spLocks noChangeArrowheads="1"/>
          </p:cNvSpPr>
          <p:nvPr/>
        </p:nvSpPr>
        <p:spPr bwMode="auto">
          <a:xfrm>
            <a:off x="4519454" y="2354858"/>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defRPr/>
            </a:pPr>
            <a:r>
              <a:rPr lang="en-US" sz="2800" b="1" i="1" dirty="0">
                <a:solidFill>
                  <a:srgbClr val="FFFFFF"/>
                </a:solidFill>
              </a:rPr>
              <a:t>#2: Trade </a:t>
            </a:r>
            <a:r>
              <a:rPr lang="en-US" sz="2800" b="1" i="1" u="sng" dirty="0">
                <a:solidFill>
                  <a:srgbClr val="FFFFFF"/>
                </a:solidFill>
              </a:rPr>
              <a:t>will</a:t>
            </a:r>
            <a:r>
              <a:rPr lang="en-US" sz="2800" b="1" dirty="0">
                <a:solidFill>
                  <a:srgbClr val="FFFFFF"/>
                </a:solidFill>
              </a:rPr>
              <a:t> </a:t>
            </a:r>
            <a:r>
              <a:rPr lang="en-US" sz="2800" b="1" i="1" dirty="0">
                <a:solidFill>
                  <a:srgbClr val="FFFFFF"/>
                </a:solidFill>
              </a:rPr>
              <a:t>make everyone better off. </a:t>
            </a:r>
          </a:p>
        </p:txBody>
      </p:sp>
      <p:grpSp>
        <p:nvGrpSpPr>
          <p:cNvPr id="2" name="Group 12"/>
          <p:cNvGrpSpPr/>
          <p:nvPr/>
        </p:nvGrpSpPr>
        <p:grpSpPr>
          <a:xfrm>
            <a:off x="941388" y="1206837"/>
            <a:ext cx="7624762" cy="1335088"/>
            <a:chOff x="941388" y="1206837"/>
            <a:chExt cx="7624762" cy="1335088"/>
          </a:xfrm>
        </p:grpSpPr>
        <p:sp>
          <p:nvSpPr>
            <p:cNvPr id="49155" name="Text Box 5"/>
            <p:cNvSpPr txBox="1">
              <a:spLocks noChangeArrowheads="1"/>
            </p:cNvSpPr>
            <p:nvPr/>
          </p:nvSpPr>
          <p:spPr bwMode="auto">
            <a:xfrm>
              <a:off x="941388" y="1206837"/>
              <a:ext cx="3581400" cy="954088"/>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smtClean="0">
                  <a:solidFill>
                    <a:srgbClr val="FFFFFF"/>
                  </a:solidFill>
                </a:rPr>
                <a:t>Trade </a:t>
              </a:r>
              <a:r>
                <a:rPr lang="en-US" sz="2800" dirty="0">
                  <a:solidFill>
                    <a:srgbClr val="FFFFFF"/>
                  </a:solidFill>
                </a:rPr>
                <a:t>can make everyone better off</a:t>
              </a:r>
            </a:p>
          </p:txBody>
        </p:sp>
        <p:sp>
          <p:nvSpPr>
            <p:cNvPr id="49158" name="TextBox 7"/>
            <p:cNvSpPr txBox="1">
              <a:spLocks noChangeArrowheads="1"/>
            </p:cNvSpPr>
            <p:nvPr/>
          </p:nvSpPr>
          <p:spPr bwMode="auto">
            <a:xfrm>
              <a:off x="4652963" y="1217950"/>
              <a:ext cx="3913187" cy="1323975"/>
            </a:xfrm>
            <a:prstGeom prst="rect">
              <a:avLst/>
            </a:prstGeom>
            <a:noFill/>
            <a:ln w="9525">
              <a:noFill/>
              <a:miter lim="800000"/>
              <a:headEnd/>
              <a:tailEnd/>
            </a:ln>
          </p:spPr>
          <p:txBody>
            <a:bodyPr>
              <a:prstTxWarp prst="textNoShape">
                <a:avLst/>
              </a:prstTxWarp>
              <a:spAutoFit/>
            </a:bodyPr>
            <a:lstStyle/>
            <a:p>
              <a:r>
                <a:rPr lang="en-US" sz="2800" b="1" dirty="0">
                  <a:solidFill>
                    <a:srgbClr val="FFFFFF"/>
                  </a:solidFill>
                </a:rPr>
                <a:t>Trade can make everyone worse off</a:t>
              </a:r>
            </a:p>
            <a:p>
              <a:endParaRPr lang="en-US" dirty="0">
                <a:solidFill>
                  <a:srgbClr val="FFFFFF"/>
                </a:solidFill>
              </a:endParaRPr>
            </a:p>
          </p:txBody>
        </p:sp>
        <p:sp>
          <p:nvSpPr>
            <p:cNvPr id="11" name="TextBox 10"/>
            <p:cNvSpPr txBox="1"/>
            <p:nvPr/>
          </p:nvSpPr>
          <p:spPr>
            <a:xfrm>
              <a:off x="4060825" y="1451312"/>
              <a:ext cx="708025" cy="461963"/>
            </a:xfrm>
            <a:prstGeom prst="rect">
              <a:avLst/>
            </a:prstGeom>
            <a:noFill/>
          </p:spPr>
          <p:txBody>
            <a:bodyPr vert="vert">
              <a:spAutoFit/>
            </a:bodyPr>
            <a:lstStyle/>
            <a:p>
              <a:pPr>
                <a:defRPr/>
              </a:pPr>
              <a:r>
                <a:rPr lang="en-US" sz="3400" dirty="0" err="1">
                  <a:solidFill>
                    <a:srgbClr val="FFFFFF"/>
                  </a:solidFill>
                  <a:latin typeface="Wingdings"/>
                  <a:ea typeface="Wingdings"/>
                  <a:cs typeface="Wingdings"/>
                </a:rPr>
                <a:t></a:t>
              </a:r>
              <a:endParaRPr lang="en-US" sz="3400" dirty="0">
                <a:solidFill>
                  <a:srgbClr val="FFFFFF"/>
                </a:solidFill>
              </a:endParaRPr>
            </a:p>
          </p:txBody>
        </p:sp>
      </p:grpSp>
    </p:spTree>
    <p:custDataLst>
      <p:tags r:id="rId1"/>
    </p:custDataLst>
    <p:extLst>
      <p:ext uri="{BB962C8B-B14F-4D97-AF65-F5344CB8AC3E}">
        <p14:creationId xmlns:p14="http://schemas.microsoft.com/office/powerpoint/2010/main" val="233957633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But what about other variations?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For example, let’s compare getting an MBA with going to econ grad school.</a:t>
            </a:r>
          </a:p>
        </p:txBody>
      </p:sp>
    </p:spTree>
    <p:extLst>
      <p:ext uri="{BB962C8B-B14F-4D97-AF65-F5344CB8AC3E}">
        <p14:creationId xmlns:p14="http://schemas.microsoft.com/office/powerpoint/2010/main" val="488521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74638"/>
            <a:ext cx="8839200" cy="792162"/>
          </a:xfrm>
        </p:spPr>
        <p:txBody>
          <a:bodyPr/>
          <a:lstStyle/>
          <a:p>
            <a:pPr eaLnBrk="1" hangingPunct="1"/>
            <a:r>
              <a:rPr lang="en-US">
                <a:ea typeface="ＭＳ Ｐゴシック" charset="-128"/>
                <a:cs typeface="ＭＳ Ｐゴシック" charset="-128"/>
              </a:rPr>
              <a:t>The 10 Principles of Economics</a:t>
            </a:r>
          </a:p>
        </p:txBody>
      </p:sp>
      <p:sp>
        <p:nvSpPr>
          <p:cNvPr id="6" name="Text Box 5"/>
          <p:cNvSpPr txBox="1">
            <a:spLocks noChangeArrowheads="1"/>
          </p:cNvSpPr>
          <p:nvPr/>
        </p:nvSpPr>
        <p:spPr bwMode="auto">
          <a:xfrm>
            <a:off x="900914" y="3484683"/>
            <a:ext cx="7872155" cy="523220"/>
          </a:xfrm>
          <a:prstGeom prst="rect">
            <a:avLst/>
          </a:prstGeom>
          <a:noFill/>
          <a:ln w="9525">
            <a:noFill/>
            <a:miter lim="800000"/>
            <a:headEnd/>
            <a:tailEnd/>
          </a:ln>
        </p:spPr>
        <p:txBody>
          <a:bodyPr>
            <a:prstTxWarp prst="textNoShape">
              <a:avLst/>
            </a:prstTxWarp>
            <a:spAutoFit/>
          </a:bodyPr>
          <a:lstStyle/>
          <a:p>
            <a:pPr marL="457200" indent="-457200">
              <a:defRPr/>
            </a:pPr>
            <a:r>
              <a:rPr lang="en-US" sz="2800" dirty="0">
                <a:solidFill>
                  <a:srgbClr val="FFFFFF"/>
                </a:solidFill>
                <a:ea typeface="Arial" charset="0"/>
                <a:cs typeface="Arial" charset="0"/>
              </a:rPr>
              <a:t>►</a:t>
            </a:r>
            <a:r>
              <a:rPr lang="en-US" sz="2800" dirty="0">
                <a:solidFill>
                  <a:srgbClr val="FFFFFF"/>
                </a:solidFill>
              </a:rPr>
              <a:t>Trade can make </a:t>
            </a:r>
            <a:r>
              <a:rPr lang="en-US" sz="2800" i="1" dirty="0">
                <a:solidFill>
                  <a:srgbClr val="FFFFFF"/>
                </a:solidFill>
              </a:rPr>
              <a:t>some </a:t>
            </a:r>
            <a:r>
              <a:rPr lang="en-US" sz="2800" dirty="0">
                <a:solidFill>
                  <a:srgbClr val="FFFFFF"/>
                </a:solidFill>
              </a:rPr>
              <a:t>people worse off!!!!</a:t>
            </a:r>
            <a:r>
              <a:rPr lang="en-US" sz="2800" dirty="0" smtClean="0">
                <a:solidFill>
                  <a:srgbClr val="FFFFFF"/>
                </a:solidFill>
              </a:rPr>
              <a:t> </a:t>
            </a:r>
          </a:p>
        </p:txBody>
      </p:sp>
      <p:sp>
        <p:nvSpPr>
          <p:cNvPr id="49161" name="Text Box 5"/>
          <p:cNvSpPr txBox="1">
            <a:spLocks noChangeArrowheads="1"/>
          </p:cNvSpPr>
          <p:nvPr/>
        </p:nvSpPr>
        <p:spPr bwMode="auto">
          <a:xfrm>
            <a:off x="1011238" y="2357954"/>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800" i="1" dirty="0">
                <a:solidFill>
                  <a:srgbClr val="FFFFFF"/>
                </a:solidFill>
              </a:rPr>
              <a:t>#1: Trade </a:t>
            </a:r>
            <a:r>
              <a:rPr lang="en-US" sz="2800" i="1" u="sng" dirty="0">
                <a:solidFill>
                  <a:srgbClr val="FFFFFF"/>
                </a:solidFill>
              </a:rPr>
              <a:t>can</a:t>
            </a:r>
            <a:r>
              <a:rPr lang="en-US" sz="2800" dirty="0">
                <a:solidFill>
                  <a:srgbClr val="FFFFFF"/>
                </a:solidFill>
              </a:rPr>
              <a:t> </a:t>
            </a:r>
            <a:r>
              <a:rPr lang="en-US" sz="2800" i="1" dirty="0">
                <a:solidFill>
                  <a:srgbClr val="FFFFFF"/>
                </a:solidFill>
              </a:rPr>
              <a:t>make everyone better off. </a:t>
            </a:r>
          </a:p>
        </p:txBody>
      </p:sp>
      <p:sp>
        <p:nvSpPr>
          <p:cNvPr id="9" name="Text Box 5"/>
          <p:cNvSpPr txBox="1">
            <a:spLocks noChangeArrowheads="1"/>
          </p:cNvSpPr>
          <p:nvPr/>
        </p:nvSpPr>
        <p:spPr bwMode="auto">
          <a:xfrm>
            <a:off x="4519454" y="2354858"/>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defRPr/>
            </a:pPr>
            <a:r>
              <a:rPr lang="en-US" sz="2800" b="1" i="1" strike="sngStrike" dirty="0">
                <a:solidFill>
                  <a:srgbClr val="FFFFFF"/>
                </a:solidFill>
              </a:rPr>
              <a:t>#2: Trade </a:t>
            </a:r>
            <a:r>
              <a:rPr lang="en-US" sz="2800" b="1" i="1" u="sng" strike="sngStrike" dirty="0">
                <a:solidFill>
                  <a:srgbClr val="FFFFFF"/>
                </a:solidFill>
              </a:rPr>
              <a:t>will</a:t>
            </a:r>
            <a:r>
              <a:rPr lang="en-US" sz="2800" b="1" strike="sngStrike" dirty="0">
                <a:solidFill>
                  <a:srgbClr val="FFFFFF"/>
                </a:solidFill>
              </a:rPr>
              <a:t> </a:t>
            </a:r>
            <a:r>
              <a:rPr lang="en-US" sz="2800" b="1" i="1" strike="sngStrike" dirty="0">
                <a:solidFill>
                  <a:srgbClr val="FFFFFF"/>
                </a:solidFill>
              </a:rPr>
              <a:t>make everyone better off. </a:t>
            </a:r>
          </a:p>
        </p:txBody>
      </p:sp>
      <p:grpSp>
        <p:nvGrpSpPr>
          <p:cNvPr id="2" name="Group 12"/>
          <p:cNvGrpSpPr/>
          <p:nvPr/>
        </p:nvGrpSpPr>
        <p:grpSpPr>
          <a:xfrm>
            <a:off x="941388" y="1206837"/>
            <a:ext cx="7624762" cy="1335088"/>
            <a:chOff x="941388" y="1206837"/>
            <a:chExt cx="7624762" cy="1335088"/>
          </a:xfrm>
        </p:grpSpPr>
        <p:sp>
          <p:nvSpPr>
            <p:cNvPr id="49155" name="Text Box 5"/>
            <p:cNvSpPr txBox="1">
              <a:spLocks noChangeArrowheads="1"/>
            </p:cNvSpPr>
            <p:nvPr/>
          </p:nvSpPr>
          <p:spPr bwMode="auto">
            <a:xfrm>
              <a:off x="941388" y="1206837"/>
              <a:ext cx="3581400" cy="954088"/>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smtClean="0">
                  <a:solidFill>
                    <a:srgbClr val="FFFFFF"/>
                  </a:solidFill>
                </a:rPr>
                <a:t>Trade </a:t>
              </a:r>
              <a:r>
                <a:rPr lang="en-US" sz="2800" dirty="0">
                  <a:solidFill>
                    <a:srgbClr val="FFFFFF"/>
                  </a:solidFill>
                </a:rPr>
                <a:t>can make everyone better off</a:t>
              </a:r>
            </a:p>
          </p:txBody>
        </p:sp>
        <p:sp>
          <p:nvSpPr>
            <p:cNvPr id="49158" name="TextBox 7"/>
            <p:cNvSpPr txBox="1">
              <a:spLocks noChangeArrowheads="1"/>
            </p:cNvSpPr>
            <p:nvPr/>
          </p:nvSpPr>
          <p:spPr bwMode="auto">
            <a:xfrm>
              <a:off x="4652963" y="1217950"/>
              <a:ext cx="3913187" cy="1323975"/>
            </a:xfrm>
            <a:prstGeom prst="rect">
              <a:avLst/>
            </a:prstGeom>
            <a:noFill/>
            <a:ln w="9525">
              <a:noFill/>
              <a:miter lim="800000"/>
              <a:headEnd/>
              <a:tailEnd/>
            </a:ln>
          </p:spPr>
          <p:txBody>
            <a:bodyPr>
              <a:prstTxWarp prst="textNoShape">
                <a:avLst/>
              </a:prstTxWarp>
              <a:spAutoFit/>
            </a:bodyPr>
            <a:lstStyle/>
            <a:p>
              <a:r>
                <a:rPr lang="en-US" sz="2800" b="1" dirty="0">
                  <a:solidFill>
                    <a:srgbClr val="FFFFFF"/>
                  </a:solidFill>
                </a:rPr>
                <a:t>Trade can make everyone worse off</a:t>
              </a:r>
            </a:p>
            <a:p>
              <a:endParaRPr lang="en-US" dirty="0">
                <a:solidFill>
                  <a:srgbClr val="FFFFFF"/>
                </a:solidFill>
              </a:endParaRPr>
            </a:p>
          </p:txBody>
        </p:sp>
        <p:sp>
          <p:nvSpPr>
            <p:cNvPr id="11" name="TextBox 10"/>
            <p:cNvSpPr txBox="1"/>
            <p:nvPr/>
          </p:nvSpPr>
          <p:spPr>
            <a:xfrm>
              <a:off x="4060825" y="1451312"/>
              <a:ext cx="708025" cy="461963"/>
            </a:xfrm>
            <a:prstGeom prst="rect">
              <a:avLst/>
            </a:prstGeom>
            <a:noFill/>
          </p:spPr>
          <p:txBody>
            <a:bodyPr vert="vert">
              <a:spAutoFit/>
            </a:bodyPr>
            <a:lstStyle/>
            <a:p>
              <a:pPr>
                <a:defRPr/>
              </a:pPr>
              <a:r>
                <a:rPr lang="en-US" sz="3400" dirty="0" err="1">
                  <a:solidFill>
                    <a:srgbClr val="FFFFFF"/>
                  </a:solidFill>
                  <a:latin typeface="Wingdings"/>
                  <a:ea typeface="Wingdings"/>
                  <a:cs typeface="Wingdings"/>
                </a:rPr>
                <a:t></a:t>
              </a:r>
              <a:endParaRPr lang="en-US" sz="3400" dirty="0">
                <a:solidFill>
                  <a:srgbClr val="FFFFFF"/>
                </a:solidFill>
              </a:endParaRPr>
            </a:p>
          </p:txBody>
        </p:sp>
      </p:grpSp>
      <p:sp>
        <p:nvSpPr>
          <p:cNvPr id="13" name="Text Box 5"/>
          <p:cNvSpPr txBox="1">
            <a:spLocks noChangeArrowheads="1"/>
          </p:cNvSpPr>
          <p:nvPr/>
        </p:nvSpPr>
        <p:spPr bwMode="auto">
          <a:xfrm>
            <a:off x="897806" y="3870327"/>
            <a:ext cx="7872155" cy="523220"/>
          </a:xfrm>
          <a:prstGeom prst="rect">
            <a:avLst/>
          </a:prstGeom>
          <a:noFill/>
          <a:ln w="9525">
            <a:noFill/>
            <a:miter lim="800000"/>
            <a:headEnd/>
            <a:tailEnd/>
          </a:ln>
        </p:spPr>
        <p:txBody>
          <a:bodyPr>
            <a:prstTxWarp prst="textNoShape">
              <a:avLst/>
            </a:prstTxWarp>
            <a:spAutoFit/>
          </a:bodyPr>
          <a:lstStyle/>
          <a:p>
            <a:pPr marL="457200" indent="-457200">
              <a:defRPr/>
            </a:pPr>
            <a:r>
              <a:rPr lang="en-US" sz="2800" dirty="0" smtClean="0">
                <a:solidFill>
                  <a:srgbClr val="FFFFFF"/>
                </a:solidFill>
                <a:ea typeface="Arial" charset="0"/>
                <a:cs typeface="Arial" charset="0"/>
              </a:rPr>
              <a:t>►</a:t>
            </a:r>
            <a:r>
              <a:rPr lang="en-US" sz="2800" dirty="0">
                <a:solidFill>
                  <a:srgbClr val="FFFFFF"/>
                </a:solidFill>
              </a:rPr>
              <a:t>Trade can make </a:t>
            </a:r>
            <a:r>
              <a:rPr lang="en-US" sz="2800" i="1" dirty="0">
                <a:solidFill>
                  <a:srgbClr val="FFFFFF"/>
                </a:solidFill>
              </a:rPr>
              <a:t>everyone </a:t>
            </a:r>
            <a:r>
              <a:rPr lang="en-US" sz="2800" dirty="0">
                <a:solidFill>
                  <a:srgbClr val="FFFFFF"/>
                </a:solidFill>
              </a:rPr>
              <a:t>worse off!!!!!!!</a:t>
            </a:r>
            <a:endParaRPr lang="en-US" sz="2800" b="1" strike="sngStrike" dirty="0">
              <a:solidFill>
                <a:srgbClr val="FFFFFF"/>
              </a:solidFill>
            </a:endParaRPr>
          </a:p>
        </p:txBody>
      </p:sp>
      <p:grpSp>
        <p:nvGrpSpPr>
          <p:cNvPr id="15" name="Group 14"/>
          <p:cNvGrpSpPr/>
          <p:nvPr/>
        </p:nvGrpSpPr>
        <p:grpSpPr>
          <a:xfrm>
            <a:off x="368300" y="3851970"/>
            <a:ext cx="8382000" cy="2876450"/>
            <a:chOff x="368300" y="3851970"/>
            <a:chExt cx="8382000" cy="2876450"/>
          </a:xfrm>
        </p:grpSpPr>
        <p:sp>
          <p:nvSpPr>
            <p:cNvPr id="49157" name="Text Box 6"/>
            <p:cNvSpPr txBox="1">
              <a:spLocks noChangeArrowheads="1"/>
            </p:cNvSpPr>
            <p:nvPr/>
          </p:nvSpPr>
          <p:spPr bwMode="auto">
            <a:xfrm>
              <a:off x="368300" y="4353520"/>
              <a:ext cx="8382000" cy="2374900"/>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FFFFFF"/>
                  </a:solidFill>
                </a:rPr>
                <a:t>§ </a:t>
              </a:r>
              <a:r>
                <a:rPr lang="en-US" sz="1200" dirty="0">
                  <a:solidFill>
                    <a:srgbClr val="FFFFFF"/>
                  </a:solidFill>
                </a:rPr>
                <a:t>Consider a small town with three families: Family #1 wants a </a:t>
              </a:r>
              <a:r>
                <a:rPr lang="en-US" sz="1200" dirty="0" err="1">
                  <a:solidFill>
                    <a:srgbClr val="FFFFFF"/>
                  </a:solidFill>
                </a:rPr>
                <a:t>snowblower</a:t>
              </a:r>
              <a:r>
                <a:rPr lang="en-US" sz="1200" dirty="0">
                  <a:solidFill>
                    <a:srgbClr val="FFFFFF"/>
                  </a:solidFill>
                </a:rPr>
                <a:t>, Family #2 wants a </a:t>
              </a:r>
              <a:r>
                <a:rPr lang="en-US" sz="1200" dirty="0" err="1">
                  <a:solidFill>
                    <a:srgbClr val="FFFFFF"/>
                  </a:solidFill>
                </a:rPr>
                <a:t>leafblower</a:t>
              </a:r>
              <a:r>
                <a:rPr lang="en-US" sz="1200" dirty="0">
                  <a:solidFill>
                    <a:srgbClr val="FFFFFF"/>
                  </a:solidFill>
                </a:rPr>
                <a:t>, and Family #3 wants a lawnmower; each family values their particular need at $200. It also just so happens that Family #1 owns a </a:t>
              </a:r>
              <a:r>
                <a:rPr lang="en-US" sz="1200" dirty="0" err="1">
                  <a:solidFill>
                    <a:srgbClr val="FFFFFF"/>
                  </a:solidFill>
                </a:rPr>
                <a:t>leafblower</a:t>
              </a:r>
              <a:r>
                <a:rPr lang="en-US" sz="1200" dirty="0">
                  <a:solidFill>
                    <a:srgbClr val="FFFFFF"/>
                  </a:solidFill>
                </a:rPr>
                <a:t>, Family #2 owns a lawnmower, and Family #3 owns a </a:t>
              </a:r>
              <a:r>
                <a:rPr lang="en-US" sz="1200" dirty="0" err="1">
                  <a:solidFill>
                    <a:srgbClr val="FFFFFF"/>
                  </a:solidFill>
                </a:rPr>
                <a:t>snowblower</a:t>
              </a:r>
              <a:r>
                <a:rPr lang="en-US" sz="1200" dirty="0">
                  <a:solidFill>
                    <a:srgbClr val="FFFFFF"/>
                  </a:solidFill>
                </a:rPr>
                <a:t>. These sit unused in their respective garages; each family has no use for its current equipment, and therefore values it at $0. The situation appears ripe for gains from trade! Unfortunately, life in this small town is not so simple: the town is located in a valley that is susceptible to severe air pollution problems. Blowers and mowers emit so much pollution that use of any one piece of equipment will increase hospital bills (for asthma &amp;etc) by $80 for each family. Three additional blowers and mowers will therefore increase each family's bills by $240. Result #1: All three trades will still take place. For example, if Family #3 sells Family #1 its </a:t>
              </a:r>
              <a:r>
                <a:rPr lang="en-US" sz="1200" dirty="0" err="1">
                  <a:solidFill>
                    <a:srgbClr val="FFFFFF"/>
                  </a:solidFill>
                </a:rPr>
                <a:t>snowblower</a:t>
              </a:r>
              <a:r>
                <a:rPr lang="en-US" sz="1200" dirty="0">
                  <a:solidFill>
                    <a:srgbClr val="FFFFFF"/>
                  </a:solidFill>
                </a:rPr>
                <a:t> for $100 then each family gains $100 from the trade, minus $80 in hospital bills, for a net gain of $20. Result #2: The three trades together make everyone worse off: if each family sells its unused equipment for $100 and buys its desired equipment for $100 then each family gains $200 from its trades. But each family lose $240 in hospital bills, for a net loss of $40. Conclusion: Trade can make everyone worse off!</a:t>
              </a:r>
            </a:p>
          </p:txBody>
        </p:sp>
        <p:sp>
          <p:nvSpPr>
            <p:cNvPr id="14" name="Text Box 7"/>
            <p:cNvSpPr txBox="1">
              <a:spLocks noChangeArrowheads="1"/>
            </p:cNvSpPr>
            <p:nvPr/>
          </p:nvSpPr>
          <p:spPr bwMode="auto">
            <a:xfrm>
              <a:off x="7640729" y="3851970"/>
              <a:ext cx="381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FFFFFF"/>
                  </a:solidFill>
                </a:rPr>
                <a:t>§</a:t>
              </a:r>
            </a:p>
          </p:txBody>
        </p:sp>
      </p:grpSp>
    </p:spTree>
    <p:custDataLst>
      <p:tags r:id="rId1"/>
    </p:custDataLst>
    <p:extLst>
      <p:ext uri="{BB962C8B-B14F-4D97-AF65-F5344CB8AC3E}">
        <p14:creationId xmlns:p14="http://schemas.microsoft.com/office/powerpoint/2010/main" val="35513139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49155" name="Rectangle 3"/>
          <p:cNvSpPr>
            <a:spLocks noGrp="1" noChangeArrowheads="1"/>
          </p:cNvSpPr>
          <p:nvPr>
            <p:ph type="body" sz="half" idx="1"/>
          </p:nvPr>
        </p:nvSpPr>
        <p:spPr>
          <a:xfrm>
            <a:off x="228600" y="1066800"/>
            <a:ext cx="4267200" cy="56388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People are stupid</a:t>
            </a:r>
          </a:p>
          <a:p>
            <a:pPr marL="533400" indent="-533400" eaLnBrk="1" hangingPunct="1">
              <a:buFontTx/>
              <a:buAutoNum type="arabicPeriod"/>
            </a:pPr>
            <a:r>
              <a:rPr lang="en-US" sz="2800"/>
              <a:t>People aren’t         </a:t>
            </a:r>
            <a:r>
              <a:rPr lang="en-US" sz="2800" i="1"/>
              <a:t>that</a:t>
            </a:r>
            <a:r>
              <a:rPr lang="en-US" sz="2800"/>
              <a:t> stupid</a:t>
            </a:r>
          </a:p>
          <a:p>
            <a:pPr marL="533400" indent="-533400" eaLnBrk="1" hangingPunct="1">
              <a:buFontTx/>
              <a:buAutoNum type="arabicPeriod"/>
            </a:pPr>
            <a:r>
              <a:rPr lang="en-US" sz="2800"/>
              <a:t>Trade can make everyone better off</a:t>
            </a:r>
          </a:p>
          <a:p>
            <a:pPr marL="533400" indent="-533400" eaLnBrk="1" hangingPunct="1">
              <a:buFontTx/>
              <a:buNone/>
            </a:pPr>
            <a:r>
              <a:rPr lang="en-US" sz="2800" b="1"/>
              <a:t>Trade can make</a:t>
            </a:r>
          </a:p>
          <a:p>
            <a:pPr marL="533400" indent="-533400" eaLnBrk="1" hangingPunct="1">
              <a:buFontTx/>
              <a:buNone/>
            </a:pPr>
            <a:endParaRPr lang="en-US" sz="2800" b="1"/>
          </a:p>
          <a:p>
            <a:pPr marL="533400" indent="-533400" eaLnBrk="1" hangingPunct="1">
              <a:buFontTx/>
              <a:buNone/>
            </a:pPr>
            <a:endParaRPr lang="en-US" sz="2800" b="1"/>
          </a:p>
          <a:p>
            <a:pPr marL="533400" indent="-533400" eaLnBrk="1" hangingPunct="1">
              <a:buFontTx/>
              <a:buAutoNum type="arabicPeriod" startAt="2"/>
            </a:pPr>
            <a:endParaRPr lang="en-US" sz="2800"/>
          </a:p>
        </p:txBody>
      </p:sp>
      <p:sp>
        <p:nvSpPr>
          <p:cNvPr id="49156" name="Rectangle 4"/>
          <p:cNvSpPr>
            <a:spLocks noGrp="1" noChangeArrowheads="1"/>
          </p:cNvSpPr>
          <p:nvPr>
            <p:ph sz="half" idx="2"/>
          </p:nvPr>
        </p:nvSpPr>
        <p:spPr>
          <a:xfrm>
            <a:off x="4648200" y="1066800"/>
            <a:ext cx="4343400" cy="5638800"/>
          </a:xfrm>
        </p:spPr>
        <p:txBody>
          <a:bodyPr/>
          <a:lstStyle/>
          <a:p>
            <a:pPr marL="533400" indent="-533400" eaLnBrk="1" hangingPunct="1">
              <a:buFontTx/>
              <a:buAutoNum type="arabicPeriod" startAt="6"/>
            </a:pPr>
            <a:r>
              <a:rPr lang="en-US" sz="2800"/>
              <a:t>Markets are usually a good way to organize economic activity</a:t>
            </a:r>
          </a:p>
          <a:p>
            <a:pPr marL="533400" indent="-533400" eaLnBrk="1" hangingPunct="1">
              <a:buFontTx/>
              <a:buAutoNum type="arabicPeriod" startAt="6"/>
            </a:pPr>
            <a:r>
              <a:rPr lang="en-US" sz="2800"/>
              <a:t>Governments can sometimes improve market outcomes</a:t>
            </a:r>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endParaRPr lang="en-US" sz="2800" b="1"/>
          </a:p>
          <a:p>
            <a:pPr marL="533400" indent="-533400" eaLnBrk="1" hangingPunct="1">
              <a:buFontTx/>
              <a:buAutoNum type="arabicPeriod" startAt="6"/>
            </a:pPr>
            <a:r>
              <a:rPr lang="en-US" sz="2800"/>
              <a:t>Blah blah blah</a:t>
            </a:r>
          </a:p>
        </p:txBody>
      </p:sp>
      <p:sp>
        <p:nvSpPr>
          <p:cNvPr id="49157" name="Text Box 6"/>
          <p:cNvSpPr txBox="1">
            <a:spLocks noChangeArrowheads="1"/>
          </p:cNvSpPr>
          <p:nvPr/>
        </p:nvSpPr>
        <p:spPr bwMode="auto">
          <a:xfrm>
            <a:off x="228600" y="4876800"/>
            <a:ext cx="358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everyone worse off</a:t>
            </a: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51203" name="Rectangle 3"/>
          <p:cNvSpPr>
            <a:spLocks noGrp="1" noChangeArrowheads="1"/>
          </p:cNvSpPr>
          <p:nvPr>
            <p:ph type="body" sz="half" idx="1"/>
          </p:nvPr>
        </p:nvSpPr>
        <p:spPr>
          <a:xfrm>
            <a:off x="228600" y="1066800"/>
            <a:ext cx="4267200" cy="5638800"/>
          </a:xfrm>
        </p:spPr>
        <p:txBody>
          <a:bodyPr/>
          <a:lstStyle/>
          <a:p>
            <a:pPr marL="533400" indent="-533400" eaLnBrk="1" hangingPunct="1">
              <a:buFontTx/>
              <a:buAutoNum type="arabicPeriod"/>
            </a:pPr>
            <a:r>
              <a:rPr lang="en-US" sz="2800" dirty="0"/>
              <a:t>Choices are bad</a:t>
            </a:r>
          </a:p>
          <a:p>
            <a:pPr marL="533400" indent="-533400" eaLnBrk="1" hangingPunct="1">
              <a:buFontTx/>
              <a:buAutoNum type="arabicPeriod"/>
            </a:pPr>
            <a:r>
              <a:rPr lang="en-US" sz="2800" dirty="0"/>
              <a:t>Choices are </a:t>
            </a:r>
            <a:r>
              <a:rPr lang="en-US" sz="2800" i="1" dirty="0"/>
              <a:t>really</a:t>
            </a:r>
            <a:r>
              <a:rPr lang="en-US" sz="2800" dirty="0"/>
              <a:t> bad</a:t>
            </a:r>
          </a:p>
          <a:p>
            <a:pPr marL="533400" indent="-533400" eaLnBrk="1" hangingPunct="1">
              <a:buFontTx/>
              <a:buAutoNum type="arabicPeriod"/>
            </a:pPr>
            <a:r>
              <a:rPr lang="en-US" sz="2800" dirty="0"/>
              <a:t>People are stupid</a:t>
            </a:r>
          </a:p>
          <a:p>
            <a:pPr marL="533400" indent="-533400" eaLnBrk="1" hangingPunct="1">
              <a:buFontTx/>
              <a:buAutoNum type="arabicPeriod"/>
            </a:pPr>
            <a:r>
              <a:rPr lang="en-US" sz="2800" dirty="0"/>
              <a:t>People aren’t         </a:t>
            </a:r>
            <a:r>
              <a:rPr lang="en-US" sz="2800" i="1" dirty="0"/>
              <a:t>that</a:t>
            </a:r>
            <a:r>
              <a:rPr lang="en-US" sz="2800" dirty="0"/>
              <a:t> stupid</a:t>
            </a:r>
          </a:p>
          <a:p>
            <a:pPr marL="533400" indent="-533400" eaLnBrk="1" hangingPunct="1">
              <a:buFontTx/>
              <a:buAutoNum type="arabicPeriod"/>
            </a:pPr>
            <a:r>
              <a:rPr lang="en-US" sz="2800" dirty="0"/>
              <a:t>Trade can make everyone better off</a:t>
            </a:r>
          </a:p>
          <a:p>
            <a:pPr marL="533400" indent="-533400" eaLnBrk="1" hangingPunct="1">
              <a:buFontTx/>
              <a:buNone/>
            </a:pPr>
            <a:r>
              <a:rPr lang="en-US" sz="2800" b="1" dirty="0"/>
              <a:t>Trade can make</a:t>
            </a:r>
          </a:p>
          <a:p>
            <a:pPr marL="533400" indent="-533400" eaLnBrk="1" hangingPunct="1">
              <a:buFontTx/>
              <a:buNone/>
            </a:pPr>
            <a:endParaRPr lang="en-US" sz="2800" b="1" dirty="0"/>
          </a:p>
          <a:p>
            <a:pPr marL="533400" indent="-533400" eaLnBrk="1" hangingPunct="1">
              <a:buFontTx/>
              <a:buNone/>
            </a:pPr>
            <a:endParaRPr lang="en-US" sz="2800" b="1" dirty="0"/>
          </a:p>
          <a:p>
            <a:pPr marL="533400" indent="-533400" eaLnBrk="1" hangingPunct="1">
              <a:buFontTx/>
              <a:buAutoNum type="arabicPeriod" startAt="2"/>
            </a:pPr>
            <a:endParaRPr lang="en-US" sz="2800" dirty="0"/>
          </a:p>
        </p:txBody>
      </p:sp>
      <p:sp>
        <p:nvSpPr>
          <p:cNvPr id="51204" name="Rectangle 4"/>
          <p:cNvSpPr>
            <a:spLocks noGrp="1" noChangeArrowheads="1"/>
          </p:cNvSpPr>
          <p:nvPr>
            <p:ph sz="half" idx="2"/>
          </p:nvPr>
        </p:nvSpPr>
        <p:spPr>
          <a:xfrm>
            <a:off x="4648200" y="1066800"/>
            <a:ext cx="4343400" cy="5638800"/>
          </a:xfrm>
        </p:spPr>
        <p:txBody>
          <a:bodyPr/>
          <a:lstStyle/>
          <a:p>
            <a:pPr marL="533400" indent="-533400" eaLnBrk="1" hangingPunct="1">
              <a:buFontTx/>
              <a:buAutoNum type="arabicPeriod" startAt="6"/>
            </a:pPr>
            <a:r>
              <a:rPr lang="en-US" sz="2800" dirty="0"/>
              <a:t>Markets are usually a good way to organize economic activity</a:t>
            </a:r>
          </a:p>
          <a:p>
            <a:pPr marL="533400" indent="-533400" eaLnBrk="1" hangingPunct="1">
              <a:buFontTx/>
              <a:buNone/>
            </a:pPr>
            <a:r>
              <a:rPr lang="en-US" sz="2800" b="1" dirty="0"/>
              <a:t>Governments are stupid</a:t>
            </a:r>
            <a:endParaRPr lang="en-US" sz="2800" b="1" dirty="0" smtClean="0"/>
          </a:p>
          <a:p>
            <a:pPr marL="533400" indent="-533400" eaLnBrk="1" hangingPunct="1">
              <a:buFontTx/>
              <a:buNone/>
            </a:pPr>
            <a:r>
              <a:rPr lang="en-US" sz="2800" dirty="0" smtClean="0"/>
              <a:t>7.  </a:t>
            </a:r>
            <a:r>
              <a:rPr lang="en-US" sz="1200" dirty="0" smtClean="0"/>
              <a:t> </a:t>
            </a:r>
            <a:r>
              <a:rPr lang="en-US" sz="2800" dirty="0" smtClean="0"/>
              <a:t>Governments can sometimes improve market outcomes</a:t>
            </a:r>
            <a:endParaRPr lang="en-US" sz="2800" b="1" dirty="0" smtClean="0"/>
          </a:p>
          <a:p>
            <a:pPr marL="533400" indent="-533400" eaLnBrk="1" hangingPunct="1">
              <a:buFont typeface="+mj-lt"/>
              <a:buAutoNum type="arabicPeriod" startAt="8"/>
            </a:pPr>
            <a:r>
              <a:rPr lang="en-US" sz="2800" dirty="0" smtClean="0"/>
              <a:t>Blah blah blah</a:t>
            </a:r>
            <a:endParaRPr lang="en-US" sz="2800" b="1" dirty="0" smtClean="0"/>
          </a:p>
          <a:p>
            <a:pPr marL="533400" indent="-533400" eaLnBrk="1" hangingPunct="1">
              <a:buFont typeface="+mj-lt"/>
              <a:buAutoNum type="arabicPeriod" startAt="8"/>
            </a:pPr>
            <a:r>
              <a:rPr lang="en-US" sz="2800" dirty="0" smtClean="0"/>
              <a:t>Blah </a:t>
            </a:r>
            <a:r>
              <a:rPr lang="en-US" sz="2800" dirty="0"/>
              <a:t>blah blah</a:t>
            </a:r>
            <a:endParaRPr lang="en-US" sz="2800" b="1" dirty="0"/>
          </a:p>
          <a:p>
            <a:pPr marL="533400" indent="-533400" eaLnBrk="1" hangingPunct="1">
              <a:buFont typeface="+mj-lt"/>
              <a:buAutoNum type="arabicPeriod" startAt="8"/>
            </a:pPr>
            <a:r>
              <a:rPr lang="en-US" sz="2800" dirty="0"/>
              <a:t>Blah blah blah</a:t>
            </a:r>
          </a:p>
        </p:txBody>
      </p:sp>
      <p:sp>
        <p:nvSpPr>
          <p:cNvPr id="51205" name="Text Box 5"/>
          <p:cNvSpPr txBox="1">
            <a:spLocks noChangeArrowheads="1"/>
          </p:cNvSpPr>
          <p:nvPr/>
        </p:nvSpPr>
        <p:spPr bwMode="auto">
          <a:xfrm>
            <a:off x="228600" y="4876800"/>
            <a:ext cx="358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everyone worse off</a:t>
            </a: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274638"/>
            <a:ext cx="8839200" cy="792162"/>
          </a:xfrm>
        </p:spPr>
        <p:txBody>
          <a:bodyPr/>
          <a:lstStyle/>
          <a:p>
            <a:pPr eaLnBrk="1" hangingPunct="1"/>
            <a:r>
              <a:rPr lang="en-US"/>
              <a:t>The 10 Principles of Economics</a:t>
            </a:r>
          </a:p>
        </p:txBody>
      </p:sp>
      <p:sp>
        <p:nvSpPr>
          <p:cNvPr id="53251" name="Rectangle 3"/>
          <p:cNvSpPr>
            <a:spLocks noGrp="1" noChangeArrowheads="1"/>
          </p:cNvSpPr>
          <p:nvPr>
            <p:ph type="body" sz="half" idx="1"/>
          </p:nvPr>
        </p:nvSpPr>
        <p:spPr>
          <a:xfrm>
            <a:off x="228600" y="1066800"/>
            <a:ext cx="4267200" cy="56388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People are stupid</a:t>
            </a:r>
          </a:p>
          <a:p>
            <a:pPr marL="533400" indent="-533400" eaLnBrk="1" hangingPunct="1">
              <a:buFontTx/>
              <a:buAutoNum type="arabicPeriod"/>
            </a:pPr>
            <a:r>
              <a:rPr lang="en-US" sz="2800"/>
              <a:t>People aren’t         </a:t>
            </a:r>
            <a:r>
              <a:rPr lang="en-US" sz="2800" i="1"/>
              <a:t>that</a:t>
            </a:r>
            <a:r>
              <a:rPr lang="en-US" sz="2800"/>
              <a:t> stupid</a:t>
            </a:r>
          </a:p>
          <a:p>
            <a:pPr marL="533400" indent="-533400" eaLnBrk="1" hangingPunct="1">
              <a:buFontTx/>
              <a:buAutoNum type="arabicPeriod"/>
            </a:pPr>
            <a:r>
              <a:rPr lang="en-US" sz="2800"/>
              <a:t>Trade can make everyone better off</a:t>
            </a:r>
          </a:p>
          <a:p>
            <a:pPr marL="533400" indent="-533400" eaLnBrk="1" hangingPunct="1">
              <a:buFontTx/>
              <a:buNone/>
            </a:pPr>
            <a:r>
              <a:rPr lang="en-US" sz="2800" b="1"/>
              <a:t>Trade can make</a:t>
            </a:r>
          </a:p>
          <a:p>
            <a:pPr marL="533400" indent="-533400" eaLnBrk="1" hangingPunct="1">
              <a:buFontTx/>
              <a:buNone/>
            </a:pPr>
            <a:endParaRPr lang="en-US" sz="2800" b="1"/>
          </a:p>
          <a:p>
            <a:pPr marL="533400" indent="-533400" eaLnBrk="1" hangingPunct="1">
              <a:buFontTx/>
              <a:buNone/>
            </a:pPr>
            <a:endParaRPr lang="en-US" sz="2800" b="1"/>
          </a:p>
          <a:p>
            <a:pPr marL="533400" indent="-533400" eaLnBrk="1" hangingPunct="1">
              <a:buFontTx/>
              <a:buAutoNum type="arabicPeriod" startAt="2"/>
            </a:pPr>
            <a:endParaRPr lang="en-US" sz="2800"/>
          </a:p>
        </p:txBody>
      </p:sp>
      <p:sp>
        <p:nvSpPr>
          <p:cNvPr id="53252" name="Rectangle 4"/>
          <p:cNvSpPr>
            <a:spLocks noGrp="1" noChangeArrowheads="1"/>
          </p:cNvSpPr>
          <p:nvPr>
            <p:ph sz="half" idx="2"/>
          </p:nvPr>
        </p:nvSpPr>
        <p:spPr>
          <a:xfrm>
            <a:off x="4648200" y="1066800"/>
            <a:ext cx="4343400" cy="5638800"/>
          </a:xfrm>
        </p:spPr>
        <p:txBody>
          <a:bodyPr/>
          <a:lstStyle/>
          <a:p>
            <a:pPr marL="533400" indent="-533400" eaLnBrk="1" hangingPunct="1">
              <a:buFontTx/>
              <a:buAutoNum type="arabicPeriod" startAt="6"/>
            </a:pPr>
            <a:r>
              <a:rPr lang="en-US" sz="2800"/>
              <a:t>Markets are usually a good way to organize economic activity</a:t>
            </a:r>
          </a:p>
          <a:p>
            <a:pPr marL="533400" indent="-533400" eaLnBrk="1" hangingPunct="1">
              <a:buFontTx/>
              <a:buNone/>
            </a:pPr>
            <a:r>
              <a:rPr lang="en-US" sz="2800" b="1"/>
              <a:t>Governments are stupid</a:t>
            </a:r>
          </a:p>
          <a:p>
            <a:pPr marL="533400" indent="-533400" eaLnBrk="1" hangingPunct="1">
              <a:buFontTx/>
              <a:buAutoNum type="arabicPeriod" startAt="7"/>
            </a:pPr>
            <a:r>
              <a:rPr lang="en-US" sz="2800"/>
              <a:t>Governments can sometimes improve market outcomes</a:t>
            </a:r>
          </a:p>
          <a:p>
            <a:pPr marL="533400" indent="-533400" eaLnBrk="1" hangingPunct="1">
              <a:buFontTx/>
              <a:buNone/>
            </a:pPr>
            <a:r>
              <a:rPr lang="en-US" sz="2800" b="1"/>
              <a:t>Governments aren’t </a:t>
            </a:r>
          </a:p>
          <a:p>
            <a:pPr marL="533400" indent="-533400" eaLnBrk="1" hangingPunct="1">
              <a:buFontTx/>
              <a:buNone/>
            </a:pPr>
            <a:endParaRPr lang="en-US" sz="2800" b="1"/>
          </a:p>
          <a:p>
            <a:pPr marL="533400" indent="-533400" eaLnBrk="1" hangingPunct="1">
              <a:buFontTx/>
              <a:buAutoNum type="arabicPeriod" startAt="8"/>
            </a:pPr>
            <a:r>
              <a:rPr lang="en-US" sz="2800"/>
              <a:t>Blah blah blah</a:t>
            </a:r>
            <a:endParaRPr lang="en-US" sz="2800" b="1"/>
          </a:p>
          <a:p>
            <a:pPr marL="533400" indent="-533400" eaLnBrk="1" hangingPunct="1">
              <a:buFontTx/>
              <a:buAutoNum type="arabicPeriod" startAt="8"/>
            </a:pPr>
            <a:r>
              <a:rPr lang="en-US" sz="2800"/>
              <a:t>Blah blah blah</a:t>
            </a:r>
            <a:endParaRPr lang="en-US" sz="2800" b="1"/>
          </a:p>
          <a:p>
            <a:pPr marL="533400" indent="-533400" eaLnBrk="1" hangingPunct="1">
              <a:buFontTx/>
              <a:buAutoNum type="arabicPeriod" startAt="8"/>
            </a:pPr>
            <a:r>
              <a:rPr lang="en-US" sz="2800"/>
              <a:t>Blah blah blah</a:t>
            </a:r>
          </a:p>
        </p:txBody>
      </p:sp>
      <p:sp>
        <p:nvSpPr>
          <p:cNvPr id="53253" name="Text Box 5"/>
          <p:cNvSpPr txBox="1">
            <a:spLocks noChangeArrowheads="1"/>
          </p:cNvSpPr>
          <p:nvPr/>
        </p:nvSpPr>
        <p:spPr bwMode="auto">
          <a:xfrm>
            <a:off x="228600" y="4876800"/>
            <a:ext cx="358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t>everyone worse off</a:t>
            </a:r>
          </a:p>
        </p:txBody>
      </p:sp>
      <p:sp>
        <p:nvSpPr>
          <p:cNvPr id="53254" name="Text Box 6"/>
          <p:cNvSpPr txBox="1">
            <a:spLocks noChangeArrowheads="1"/>
          </p:cNvSpPr>
          <p:nvPr/>
        </p:nvSpPr>
        <p:spPr bwMode="auto">
          <a:xfrm>
            <a:off x="4648200" y="4724400"/>
            <a:ext cx="358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i="1"/>
              <a:t>that</a:t>
            </a:r>
            <a:r>
              <a:rPr lang="en-US" sz="2800" b="1"/>
              <a:t> stupid</a:t>
            </a: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sz="half" idx="1"/>
          </p:nvPr>
        </p:nvSpPr>
        <p:spPr>
          <a:xfrm>
            <a:off x="228600" y="1752600"/>
            <a:ext cx="4267200" cy="3581400"/>
          </a:xfrm>
        </p:spPr>
        <p:txBody>
          <a:bodyPr/>
          <a:lstStyle/>
          <a:p>
            <a:pPr marL="533400" indent="-533400" eaLnBrk="1" hangingPunct="1">
              <a:buFontTx/>
              <a:buAutoNum type="arabicPeriod"/>
            </a:pPr>
            <a:r>
              <a:rPr lang="en-US" sz="2800"/>
              <a:t>Choices are bad</a:t>
            </a:r>
          </a:p>
          <a:p>
            <a:pPr marL="533400" indent="-533400" eaLnBrk="1" hangingPunct="1">
              <a:buFontTx/>
              <a:buAutoNum type="arabicPeriod"/>
            </a:pPr>
            <a:r>
              <a:rPr lang="en-US" sz="2800"/>
              <a:t>Choices are </a:t>
            </a:r>
            <a:r>
              <a:rPr lang="en-US" sz="2800" i="1"/>
              <a:t>really</a:t>
            </a:r>
            <a:r>
              <a:rPr lang="en-US" sz="2800"/>
              <a:t> bad</a:t>
            </a:r>
          </a:p>
          <a:p>
            <a:pPr marL="533400" indent="-533400" eaLnBrk="1" hangingPunct="1">
              <a:buFontTx/>
              <a:buAutoNum type="arabicPeriod"/>
            </a:pPr>
            <a:r>
              <a:rPr lang="en-US" sz="2800"/>
              <a:t>People are stupid</a:t>
            </a:r>
          </a:p>
          <a:p>
            <a:pPr marL="533400" indent="-533400" eaLnBrk="1" hangingPunct="1">
              <a:buFontTx/>
              <a:buAutoNum type="arabicPeriod"/>
            </a:pPr>
            <a:r>
              <a:rPr lang="en-US" sz="2800"/>
              <a:t>People aren’t         </a:t>
            </a:r>
            <a:r>
              <a:rPr lang="en-US" sz="2800" i="1"/>
              <a:t>that</a:t>
            </a:r>
            <a:r>
              <a:rPr lang="en-US" sz="2800"/>
              <a:t> stupid</a:t>
            </a:r>
          </a:p>
          <a:p>
            <a:pPr marL="533400" indent="-533400" eaLnBrk="1" hangingPunct="1">
              <a:buFontTx/>
              <a:buAutoNum type="arabicPeriod"/>
            </a:pPr>
            <a:r>
              <a:rPr lang="en-US" sz="2800"/>
              <a:t>Trade can make</a:t>
            </a:r>
          </a:p>
          <a:p>
            <a:pPr marL="533400" indent="-533400" eaLnBrk="1" hangingPunct="1">
              <a:buFontTx/>
              <a:buNone/>
            </a:pPr>
            <a:r>
              <a:rPr lang="en-US" sz="2800"/>
              <a:t>      </a:t>
            </a:r>
          </a:p>
        </p:txBody>
      </p:sp>
      <p:sp>
        <p:nvSpPr>
          <p:cNvPr id="55299" name="Rectangle 4"/>
          <p:cNvSpPr>
            <a:spLocks noGrp="1" noChangeArrowheads="1"/>
          </p:cNvSpPr>
          <p:nvPr>
            <p:ph sz="half" idx="2"/>
          </p:nvPr>
        </p:nvSpPr>
        <p:spPr>
          <a:xfrm>
            <a:off x="4648200" y="1752600"/>
            <a:ext cx="4343400" cy="3581400"/>
          </a:xfrm>
        </p:spPr>
        <p:txBody>
          <a:bodyPr/>
          <a:lstStyle/>
          <a:p>
            <a:pPr marL="533400" indent="-533400" eaLnBrk="1" hangingPunct="1">
              <a:buFontTx/>
              <a:buAutoNum type="arabicPeriod" startAt="6"/>
            </a:pPr>
            <a:r>
              <a:rPr lang="en-US" sz="2800" dirty="0"/>
              <a:t>Governments are stupid</a:t>
            </a:r>
          </a:p>
          <a:p>
            <a:pPr marL="533400" indent="-533400" eaLnBrk="1" hangingPunct="1">
              <a:buFontTx/>
              <a:buAutoNum type="arabicPeriod" startAt="6"/>
            </a:pPr>
            <a:r>
              <a:rPr lang="en-US" sz="2800" dirty="0"/>
              <a:t>Governments aren’t </a:t>
            </a:r>
          </a:p>
          <a:p>
            <a:pPr marL="533400" indent="-533400" eaLnBrk="1" hangingPunct="1">
              <a:buFontTx/>
              <a:buNone/>
            </a:pPr>
            <a:r>
              <a:rPr lang="en-US" sz="2800" i="1" dirty="0"/>
              <a:t>      </a:t>
            </a:r>
            <a:endParaRPr lang="en-US" sz="2800" dirty="0"/>
          </a:p>
          <a:p>
            <a:pPr marL="533400" indent="-533400" eaLnBrk="1" hangingPunct="1">
              <a:buFont typeface="+mj-lt"/>
              <a:buAutoNum type="arabicPeriod" startAt="8"/>
            </a:pPr>
            <a:r>
              <a:rPr lang="en-US" sz="2800" dirty="0"/>
              <a:t>Blah blah blah</a:t>
            </a:r>
            <a:endParaRPr lang="en-US" sz="2800" b="1" dirty="0"/>
          </a:p>
          <a:p>
            <a:pPr marL="533400" indent="-533400" eaLnBrk="1" hangingPunct="1">
              <a:buFont typeface="+mj-lt"/>
              <a:buAutoNum type="arabicPeriod" startAt="8"/>
            </a:pPr>
            <a:r>
              <a:rPr lang="en-US" sz="2800" dirty="0"/>
              <a:t>Blah blah blah</a:t>
            </a:r>
            <a:endParaRPr lang="en-US" sz="2800" b="1" dirty="0"/>
          </a:p>
          <a:p>
            <a:pPr marL="533400" indent="-533400" eaLnBrk="1" hangingPunct="1">
              <a:buFont typeface="+mj-lt"/>
              <a:buAutoNum type="arabicPeriod" startAt="8"/>
            </a:pPr>
            <a:r>
              <a:rPr lang="en-US" sz="2800" dirty="0"/>
              <a:t>Blah blah blah</a:t>
            </a:r>
          </a:p>
        </p:txBody>
      </p:sp>
      <p:sp>
        <p:nvSpPr>
          <p:cNvPr id="55300" name="Rectangle 6"/>
          <p:cNvSpPr>
            <a:spLocks noChangeArrowheads="1"/>
          </p:cNvSpPr>
          <p:nvPr/>
        </p:nvSpPr>
        <p:spPr bwMode="auto">
          <a:xfrm>
            <a:off x="152400" y="274638"/>
            <a:ext cx="8839200" cy="792162"/>
          </a:xfrm>
          <a:prstGeom prst="rect">
            <a:avLst/>
          </a:prstGeom>
          <a:noFill/>
          <a:ln w="9525">
            <a:noFill/>
            <a:miter lim="800000"/>
            <a:headEnd/>
            <a:tailEnd/>
          </a:ln>
        </p:spPr>
        <p:txBody>
          <a:bodyPr anchor="ctr">
            <a:prstTxWarp prst="textNoShape">
              <a:avLst/>
            </a:prstTxWarp>
          </a:bodyPr>
          <a:lstStyle/>
          <a:p>
            <a:pPr algn="ctr"/>
            <a:r>
              <a:rPr lang="en-US" sz="4400">
                <a:solidFill>
                  <a:schemeClr val="tx2"/>
                </a:solidFill>
              </a:rPr>
              <a:t>The 10 Principles of Economics</a:t>
            </a:r>
          </a:p>
        </p:txBody>
      </p:sp>
      <p:sp>
        <p:nvSpPr>
          <p:cNvPr id="55301" name="Text Box 7"/>
          <p:cNvSpPr txBox="1">
            <a:spLocks noChangeArrowheads="1"/>
          </p:cNvSpPr>
          <p:nvPr/>
        </p:nvSpPr>
        <p:spPr bwMode="auto">
          <a:xfrm>
            <a:off x="2286000" y="990600"/>
            <a:ext cx="4495800" cy="7620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400" i="1"/>
              <a:t>Translated</a:t>
            </a:r>
          </a:p>
        </p:txBody>
      </p:sp>
      <p:sp>
        <p:nvSpPr>
          <p:cNvPr id="115721" name="Text Box 9"/>
          <p:cNvSpPr txBox="1">
            <a:spLocks noChangeArrowheads="1"/>
          </p:cNvSpPr>
          <p:nvPr/>
        </p:nvSpPr>
        <p:spPr bwMode="auto">
          <a:xfrm>
            <a:off x="457200" y="5562600"/>
            <a:ext cx="8077200" cy="7620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4400">
                <a:hlinkClick r:id="rId4"/>
              </a:rPr>
              <a:t>www.standupeconomist.com</a:t>
            </a:r>
            <a:endParaRPr lang="en-US" sz="4400"/>
          </a:p>
        </p:txBody>
      </p:sp>
      <p:sp>
        <p:nvSpPr>
          <p:cNvPr id="55303" name="Text Box 10"/>
          <p:cNvSpPr txBox="1">
            <a:spLocks noChangeArrowheads="1"/>
          </p:cNvSpPr>
          <p:nvPr/>
        </p:nvSpPr>
        <p:spPr bwMode="auto">
          <a:xfrm>
            <a:off x="762000" y="4648200"/>
            <a:ext cx="358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a:t>everyone worse off</a:t>
            </a:r>
          </a:p>
        </p:txBody>
      </p:sp>
      <p:sp>
        <p:nvSpPr>
          <p:cNvPr id="55304" name="Text Box 11"/>
          <p:cNvSpPr txBox="1">
            <a:spLocks noChangeArrowheads="1"/>
          </p:cNvSpPr>
          <p:nvPr/>
        </p:nvSpPr>
        <p:spPr bwMode="auto">
          <a:xfrm>
            <a:off x="5181600" y="3124200"/>
            <a:ext cx="35814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i="1"/>
              <a:t>that</a:t>
            </a:r>
            <a:r>
              <a:rPr lang="en-US" sz="2800"/>
              <a:t> stupid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1,000,000</a:t>
            </a:r>
            <a:r>
              <a:rPr lang="en-US" dirty="0" smtClean="0"/>
              <a:t>+ YouTube views</a:t>
            </a:r>
          </a:p>
        </p:txBody>
      </p:sp>
      <p:pic>
        <p:nvPicPr>
          <p:cNvPr id="552964" name="Picture 4" descr="junk1"/>
          <p:cNvPicPr>
            <a:picLocks noChangeAspect="1" noChangeArrowheads="1"/>
          </p:cNvPicPr>
          <p:nvPr/>
        </p:nvPicPr>
        <p:blipFill>
          <a:blip r:embed="rId3"/>
          <a:srcRect/>
          <a:stretch>
            <a:fillRect/>
          </a:stretch>
        </p:blipFill>
        <p:spPr bwMode="auto">
          <a:xfrm>
            <a:off x="1135063" y="1416050"/>
            <a:ext cx="6843712" cy="52244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a:t>Favorite </a:t>
            </a:r>
            <a:r>
              <a:rPr lang="en-US" dirty="0" err="1"/>
              <a:t>YouTube</a:t>
            </a:r>
            <a:r>
              <a:rPr lang="en-US" dirty="0"/>
              <a:t> comments</a:t>
            </a:r>
          </a:p>
        </p:txBody>
      </p:sp>
      <p:sp>
        <p:nvSpPr>
          <p:cNvPr id="541699" name="Rectangle 3"/>
          <p:cNvSpPr>
            <a:spLocks noGrp="1" noChangeArrowheads="1"/>
          </p:cNvSpPr>
          <p:nvPr>
            <p:ph type="body" idx="1"/>
          </p:nvPr>
        </p:nvSpPr>
        <p:spPr/>
        <p:txBody>
          <a:bodyPr/>
          <a:lstStyle/>
          <a:p>
            <a:pPr eaLnBrk="1" hangingPunct="1"/>
            <a:r>
              <a:rPr lang="en-US" dirty="0" smtClean="0"/>
              <a:t>[</a:t>
            </a:r>
            <a:r>
              <a:rPr lang="en-US" dirty="0" err="1" smtClean="0"/>
              <a:t>coolway</a:t>
            </a:r>
            <a:r>
              <a:rPr lang="en-US" dirty="0" smtClean="0"/>
              <a:t>]: “</a:t>
            </a:r>
            <a:r>
              <a:rPr lang="en-US" dirty="0"/>
              <a:t>I can't tell whether this is </a:t>
            </a:r>
            <a:r>
              <a:rPr lang="en-US" dirty="0" smtClean="0"/>
              <a:t>supposed </a:t>
            </a:r>
            <a:r>
              <a:rPr lang="en-US" dirty="0"/>
              <a:t>to be funny or educational.</a:t>
            </a:r>
            <a:r>
              <a:rPr lang="en-US" dirty="0" smtClean="0"/>
              <a:t>”</a:t>
            </a:r>
          </a:p>
          <a:p>
            <a:pPr eaLnBrk="1" hangingPunct="1"/>
            <a:r>
              <a:rPr lang="en-US" dirty="0" smtClean="0"/>
              <a:t>[</a:t>
            </a:r>
            <a:r>
              <a:rPr lang="en-US" dirty="0" err="1" smtClean="0"/>
              <a:t>treeohtwo</a:t>
            </a:r>
            <a:r>
              <a:rPr lang="en-US" dirty="0" smtClean="0"/>
              <a:t>]: “You’re funny (and I don't say that to a lot of people. Lots of people are not funny. Lots of people are sad.)”</a:t>
            </a:r>
          </a:p>
          <a:p>
            <a:pPr eaLnBrk="1" hangingPunct="1"/>
            <a:r>
              <a:rPr lang="en-US" dirty="0" smtClean="0"/>
              <a:t>[</a:t>
            </a:r>
            <a:r>
              <a:rPr lang="en-US" dirty="0" err="1" smtClean="0"/>
              <a:t>bootsielon</a:t>
            </a:r>
            <a:r>
              <a:rPr lang="en-US" dirty="0" smtClean="0"/>
              <a:t>]: “A Jew who’s an economist </a:t>
            </a:r>
            <a:r>
              <a:rPr lang="en-US" i="1" dirty="0" smtClean="0"/>
              <a:t>and </a:t>
            </a:r>
            <a:r>
              <a:rPr lang="en-US" dirty="0" smtClean="0"/>
              <a:t>a stand-up comedian? You can’t get any more stereotypical than that!”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1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Favorite </a:t>
            </a:r>
            <a:r>
              <a:rPr lang="en-US" dirty="0" err="1" smtClean="0"/>
              <a:t>YouTube</a:t>
            </a:r>
            <a:r>
              <a:rPr lang="en-US" dirty="0" smtClean="0"/>
              <a:t> comments</a:t>
            </a:r>
            <a:endParaRPr lang="en-US" dirty="0"/>
          </a:p>
        </p:txBody>
      </p:sp>
      <p:sp>
        <p:nvSpPr>
          <p:cNvPr id="550915" name="Rectangle 3"/>
          <p:cNvSpPr>
            <a:spLocks noGrp="1" noChangeArrowheads="1"/>
          </p:cNvSpPr>
          <p:nvPr>
            <p:ph type="body" idx="1"/>
          </p:nvPr>
        </p:nvSpPr>
        <p:spPr/>
        <p:txBody>
          <a:bodyPr/>
          <a:lstStyle/>
          <a:p>
            <a:pPr eaLnBrk="1" hangingPunct="1">
              <a:lnSpc>
                <a:spcPct val="90000"/>
              </a:lnSpc>
            </a:pPr>
            <a:r>
              <a:rPr lang="en-US" dirty="0" smtClean="0"/>
              <a:t>[</a:t>
            </a:r>
            <a:r>
              <a:rPr lang="en-US" dirty="0" err="1" smtClean="0"/>
              <a:t>tangshanjige</a:t>
            </a:r>
            <a:r>
              <a:rPr lang="en-US" dirty="0" smtClean="0"/>
              <a:t>]: “the man in the </a:t>
            </a:r>
            <a:r>
              <a:rPr lang="en-US" dirty="0" err="1" smtClean="0"/>
              <a:t>vedio</a:t>
            </a:r>
            <a:r>
              <a:rPr lang="en-US" dirty="0" smtClean="0"/>
              <a:t> is the most </a:t>
            </a:r>
            <a:r>
              <a:rPr lang="en-US" smtClean="0"/>
              <a:t>stupid man in the </a:t>
            </a:r>
            <a:r>
              <a:rPr lang="en-US" dirty="0" smtClean="0"/>
              <a:t>world.”</a:t>
            </a:r>
          </a:p>
          <a:p>
            <a:pPr eaLnBrk="1" hangingPunct="1">
              <a:lnSpc>
                <a:spcPct val="90000"/>
              </a:lnSpc>
            </a:pPr>
            <a:r>
              <a:rPr lang="en-US" dirty="0" smtClean="0"/>
              <a:t>[</a:t>
            </a:r>
            <a:r>
              <a:rPr lang="en-US" dirty="0" err="1" smtClean="0"/>
              <a:t>ThreeCrowns</a:t>
            </a:r>
            <a:r>
              <a:rPr lang="en-US" dirty="0" smtClean="0"/>
              <a:t>]: “I spaced off listening to this, [just like in my] real economics class.”</a:t>
            </a:r>
          </a:p>
          <a:p>
            <a:pPr eaLnBrk="1" hangingPunct="1">
              <a:lnSpc>
                <a:spcPct val="90000"/>
              </a:lnSpc>
            </a:pPr>
            <a:r>
              <a:rPr lang="en-US" dirty="0" smtClean="0"/>
              <a:t>[</a:t>
            </a:r>
            <a:r>
              <a:rPr lang="en-US" dirty="0" err="1" smtClean="0"/>
              <a:t>RenegadeMystic</a:t>
            </a:r>
            <a:r>
              <a:rPr lang="en-US" dirty="0" smtClean="0"/>
              <a:t>]: “They make economics boring and confusing </a:t>
            </a:r>
            <a:r>
              <a:rPr lang="en-US" dirty="0" err="1" smtClean="0"/>
              <a:t>unpurpose</a:t>
            </a:r>
            <a:r>
              <a:rPr lang="en-US" dirty="0" smtClean="0"/>
              <a:t> because they don't want you to figure out that the whole economy is a </a:t>
            </a:r>
            <a:r>
              <a:rPr lang="en-US" dirty="0" err="1" smtClean="0"/>
              <a:t>ponzi</a:t>
            </a:r>
            <a:r>
              <a:rPr lang="en-US" dirty="0" smtClean="0"/>
              <a:t> scheme.”</a:t>
            </a:r>
          </a:p>
          <a:p>
            <a:pPr eaLnBrk="1" hangingPunct="1">
              <a:lnSpc>
                <a:spcPct val="90000"/>
              </a:lnSpc>
            </a:pPr>
            <a:endParaRPr lang="en-US" dirty="0" smtClean="0"/>
          </a:p>
        </p:txBody>
      </p:sp>
    </p:spTree>
    <p:extLst>
      <p:ext uri="{BB962C8B-B14F-4D97-AF65-F5344CB8AC3E}">
        <p14:creationId xmlns:p14="http://schemas.microsoft.com/office/powerpoint/2010/main" val="963206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0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0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Favorite </a:t>
            </a:r>
            <a:r>
              <a:rPr lang="en-US" dirty="0" err="1" smtClean="0"/>
              <a:t>YouTube</a:t>
            </a:r>
            <a:r>
              <a:rPr lang="en-US" dirty="0" smtClean="0"/>
              <a:t> comments</a:t>
            </a:r>
            <a:endParaRPr lang="en-US" dirty="0"/>
          </a:p>
        </p:txBody>
      </p:sp>
      <p:sp>
        <p:nvSpPr>
          <p:cNvPr id="547843" name="Rectangle 3"/>
          <p:cNvSpPr>
            <a:spLocks noGrp="1" noChangeArrowheads="1"/>
          </p:cNvSpPr>
          <p:nvPr>
            <p:ph type="body" idx="1"/>
          </p:nvPr>
        </p:nvSpPr>
        <p:spPr/>
        <p:txBody>
          <a:bodyPr/>
          <a:lstStyle/>
          <a:p>
            <a:pPr eaLnBrk="1" hangingPunct="1">
              <a:lnSpc>
                <a:spcPct val="90000"/>
              </a:lnSpc>
            </a:pPr>
            <a:r>
              <a:rPr lang="en-US" dirty="0" smtClean="0"/>
              <a:t>[1tonykirk]: “</a:t>
            </a:r>
            <a:r>
              <a:rPr lang="en-US" dirty="0"/>
              <a:t>What a confusion of </a:t>
            </a:r>
            <a:r>
              <a:rPr lang="en-US" dirty="0" smtClean="0"/>
              <a:t>deceptions..</a:t>
            </a:r>
            <a:r>
              <a:rPr lang="en-US" dirty="0"/>
              <a:t>. </a:t>
            </a:r>
            <a:r>
              <a:rPr lang="en-US" i="1" dirty="0"/>
              <a:t>The U.S. Congress does not print money as the Constitution dictates. </a:t>
            </a:r>
            <a:r>
              <a:rPr lang="en-US" dirty="0"/>
              <a:t>That power was usurped by a Cabal of International </a:t>
            </a:r>
            <a:r>
              <a:rPr lang="en-US" dirty="0" err="1"/>
              <a:t>Banksters</a:t>
            </a:r>
            <a:r>
              <a:rPr lang="en-US" dirty="0"/>
              <a:t> in 1913</a:t>
            </a:r>
            <a:r>
              <a:rPr lang="en-US" dirty="0" smtClean="0"/>
              <a:t>.”</a:t>
            </a:r>
          </a:p>
          <a:p>
            <a:pPr eaLnBrk="1" hangingPunct="1">
              <a:lnSpc>
                <a:spcPct val="90000"/>
              </a:lnSpc>
            </a:pPr>
            <a:r>
              <a:rPr lang="en-US" dirty="0" smtClean="0"/>
              <a:t>“The Federal Reserve is about as federal as Federal Express.”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Favorite </a:t>
            </a:r>
            <a:r>
              <a:rPr lang="en-US" dirty="0" err="1" smtClean="0"/>
              <a:t>YouTube</a:t>
            </a:r>
            <a:r>
              <a:rPr lang="en-US" dirty="0" smtClean="0"/>
              <a:t> comments</a:t>
            </a:r>
            <a:endParaRPr lang="en-US" dirty="0"/>
          </a:p>
        </p:txBody>
      </p:sp>
      <p:sp>
        <p:nvSpPr>
          <p:cNvPr id="547843" name="Rectangle 3"/>
          <p:cNvSpPr>
            <a:spLocks noGrp="1" noChangeArrowheads="1"/>
          </p:cNvSpPr>
          <p:nvPr>
            <p:ph type="body" idx="1"/>
          </p:nvPr>
        </p:nvSpPr>
        <p:spPr/>
        <p:txBody>
          <a:bodyPr/>
          <a:lstStyle/>
          <a:p>
            <a:pPr eaLnBrk="1" hangingPunct="1">
              <a:lnSpc>
                <a:spcPct val="90000"/>
              </a:lnSpc>
            </a:pPr>
            <a:r>
              <a:rPr lang="en-US" dirty="0" smtClean="0"/>
              <a:t>[</a:t>
            </a:r>
            <a:r>
              <a:rPr lang="en-US" dirty="0" err="1" smtClean="0"/>
              <a:t>Surhot</a:t>
            </a:r>
            <a:r>
              <a:rPr lang="en-US" dirty="0" smtClean="0"/>
              <a:t>]: “In defense of the Fed… if we got rid of it, we'd still need to replace it with something that does its functions: i.e., printing money [and] clearing checks.”</a:t>
            </a:r>
          </a:p>
          <a:p>
            <a:pPr eaLnBrk="1" hangingPunct="1">
              <a:lnSpc>
                <a:spcPct val="90000"/>
              </a:lnSpc>
            </a:pPr>
            <a:r>
              <a:rPr lang="en-US" dirty="0" smtClean="0"/>
              <a:t>[wwendt1]: The Fed does not print money, [but] it does control the money supply overall thru its ability to expand and contract bank reserves.</a:t>
            </a:r>
          </a:p>
          <a:p>
            <a:pPr eaLnBrk="1" hangingPunct="1">
              <a:lnSpc>
                <a:spcPct val="90000"/>
              </a:lnSpc>
            </a:pPr>
            <a:r>
              <a:rPr lang="en-US" dirty="0" smtClean="0"/>
              <a:t>[</a:t>
            </a:r>
            <a:r>
              <a:rPr lang="en-US" dirty="0" err="1" smtClean="0"/>
              <a:t>Surhot</a:t>
            </a:r>
            <a:r>
              <a:rPr lang="en-US" dirty="0" smtClean="0"/>
              <a:t>]: “Oh, yeah, that's right. Thanks.”</a:t>
            </a:r>
          </a:p>
          <a:p>
            <a:pPr eaLnBrk="1" hangingPunct="1">
              <a:lnSpc>
                <a:spcPct val="90000"/>
              </a:lnSpc>
            </a:pPr>
            <a:endParaRPr lang="en-US" dirty="0" smtClean="0"/>
          </a:p>
          <a:p>
            <a:pPr eaLnBrk="1" hangingPunct="1">
              <a:lnSpc>
                <a:spcPct val="90000"/>
              </a:lnSpc>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7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MBA</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When life gives you lemons...</a:t>
            </a:r>
          </a:p>
          <a:p>
            <a:pPr fontAlgn="auto">
              <a:spcAft>
                <a:spcPts val="0"/>
              </a:spcAft>
              <a:buFont typeface="Arial"/>
              <a:buChar char="•"/>
              <a:defRPr/>
            </a:pPr>
            <a:r>
              <a:rPr lang="en-US" dirty="0" smtClean="0">
                <a:ea typeface="+mn-ea"/>
                <a:cs typeface="+mn-cs"/>
              </a:rPr>
              <a:t>...go corner the market for lemons.</a:t>
            </a:r>
          </a:p>
        </p:txBody>
      </p:sp>
    </p:spTree>
    <p:extLst>
      <p:ext uri="{BB962C8B-B14F-4D97-AF65-F5344CB8AC3E}">
        <p14:creationId xmlns:p14="http://schemas.microsoft.com/office/powerpoint/2010/main" val="2398908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Favorite </a:t>
            </a:r>
            <a:r>
              <a:rPr lang="en-US" dirty="0" err="1" smtClean="0"/>
              <a:t>YouTube</a:t>
            </a:r>
            <a:r>
              <a:rPr lang="en-US" dirty="0" smtClean="0"/>
              <a:t> comments</a:t>
            </a:r>
            <a:endParaRPr lang="en-US" dirty="0"/>
          </a:p>
        </p:txBody>
      </p:sp>
      <p:sp>
        <p:nvSpPr>
          <p:cNvPr id="550915" name="Rectangle 3"/>
          <p:cNvSpPr>
            <a:spLocks noGrp="1" noChangeArrowheads="1"/>
          </p:cNvSpPr>
          <p:nvPr>
            <p:ph type="body" idx="1"/>
          </p:nvPr>
        </p:nvSpPr>
        <p:spPr/>
        <p:txBody>
          <a:bodyPr/>
          <a:lstStyle/>
          <a:p>
            <a:pPr eaLnBrk="1" hangingPunct="1">
              <a:lnSpc>
                <a:spcPct val="90000"/>
              </a:lnSpc>
            </a:pPr>
            <a:r>
              <a:rPr lang="en-US" dirty="0" smtClean="0"/>
              <a:t>[jonnybravo8]: “Translate?”</a:t>
            </a:r>
          </a:p>
          <a:p>
            <a:pPr eaLnBrk="1" hangingPunct="1">
              <a:lnSpc>
                <a:spcPct val="90000"/>
              </a:lnSpc>
            </a:pPr>
            <a:r>
              <a:rPr lang="en-US" dirty="0" smtClean="0"/>
              <a:t>[</a:t>
            </a:r>
            <a:r>
              <a:rPr lang="en-US" dirty="0" err="1" smtClean="0"/>
              <a:t>monikerjak</a:t>
            </a:r>
            <a:r>
              <a:rPr lang="en-US" dirty="0" smtClean="0"/>
              <a:t>]: “He's poking fun at micro.”</a:t>
            </a:r>
          </a:p>
          <a:p>
            <a:pPr eaLnBrk="1" hangingPunct="1">
              <a:lnSpc>
                <a:spcPct val="90000"/>
              </a:lnSpc>
            </a:pPr>
            <a:r>
              <a:rPr lang="en-US" dirty="0" smtClean="0"/>
              <a:t>[jonnybravo8]: “yeah, but </a:t>
            </a:r>
            <a:r>
              <a:rPr lang="en-US" i="1" dirty="0" smtClean="0"/>
              <a:t>translate</a:t>
            </a:r>
            <a:r>
              <a:rPr lang="en-US" dirty="0" smtClean="0"/>
              <a:t>, you jerk!”</a:t>
            </a:r>
          </a:p>
          <a:p>
            <a:pPr eaLnBrk="1" hangingPunct="1">
              <a:lnSpc>
                <a:spcPct val="90000"/>
              </a:lnSpc>
            </a:pPr>
            <a:r>
              <a:rPr lang="en-US" dirty="0" smtClean="0"/>
              <a:t>[</a:t>
            </a:r>
            <a:r>
              <a:rPr lang="en-US" dirty="0" err="1" smtClean="0"/>
              <a:t>monikerjak</a:t>
            </a:r>
            <a:r>
              <a:rPr lang="en-US" dirty="0" smtClean="0"/>
              <a:t>]: “That </a:t>
            </a:r>
            <a:r>
              <a:rPr lang="en-US" i="1" dirty="0" smtClean="0"/>
              <a:t>was </a:t>
            </a:r>
            <a:r>
              <a:rPr lang="en-US" dirty="0" smtClean="0"/>
              <a:t>a translation…  you should probably stick to entertaining yourself with less intellectually demanding material.”</a:t>
            </a:r>
          </a:p>
          <a:p>
            <a:pPr eaLnBrk="1" hangingPunct="1">
              <a:lnSpc>
                <a:spcPct val="90000"/>
              </a:lnSpc>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0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0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dirty="0" smtClean="0"/>
              <a:t>Favorite </a:t>
            </a:r>
            <a:r>
              <a:rPr lang="en-US" dirty="0" err="1" smtClean="0"/>
              <a:t>YouTube</a:t>
            </a:r>
            <a:r>
              <a:rPr lang="en-US" dirty="0" smtClean="0"/>
              <a:t> comments</a:t>
            </a:r>
            <a:endParaRPr lang="en-US" dirty="0"/>
          </a:p>
        </p:txBody>
      </p:sp>
      <p:sp>
        <p:nvSpPr>
          <p:cNvPr id="550915" name="Rectangle 3"/>
          <p:cNvSpPr>
            <a:spLocks noGrp="1" noChangeArrowheads="1"/>
          </p:cNvSpPr>
          <p:nvPr>
            <p:ph type="body" idx="1"/>
          </p:nvPr>
        </p:nvSpPr>
        <p:spPr/>
        <p:txBody>
          <a:bodyPr/>
          <a:lstStyle/>
          <a:p>
            <a:pPr eaLnBrk="1" hangingPunct="1">
              <a:lnSpc>
                <a:spcPct val="90000"/>
              </a:lnSpc>
            </a:pPr>
            <a:r>
              <a:rPr lang="en-US" dirty="0" smtClean="0"/>
              <a:t>[jtfowler418]: “This [video] rules. By the way, I am not an economist, I switched  my major.”</a:t>
            </a:r>
          </a:p>
          <a:p>
            <a:pPr eaLnBrk="1" hangingPunct="1">
              <a:lnSpc>
                <a:spcPct val="90000"/>
              </a:lnSpc>
            </a:pPr>
            <a:r>
              <a:rPr lang="en-US" dirty="0" smtClean="0"/>
              <a:t>[grazie55555]: “Thanks for keeping us updated. Let us know when you drop     out altogether and devote your life to   smoking crack…”</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0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74638"/>
            <a:ext cx="8839200" cy="792162"/>
          </a:xfrm>
        </p:spPr>
        <p:txBody>
          <a:bodyPr/>
          <a:lstStyle/>
          <a:p>
            <a:pPr eaLnBrk="1" hangingPunct="1"/>
            <a:r>
              <a:rPr lang="en-US">
                <a:ea typeface="ＭＳ Ｐゴシック" charset="-128"/>
                <a:cs typeface="ＭＳ Ｐゴシック" charset="-128"/>
              </a:rPr>
              <a:t>The 10 Principles of Economics</a:t>
            </a:r>
          </a:p>
        </p:txBody>
      </p:sp>
      <p:sp>
        <p:nvSpPr>
          <p:cNvPr id="6" name="Text Box 5"/>
          <p:cNvSpPr txBox="1">
            <a:spLocks noChangeArrowheads="1"/>
          </p:cNvSpPr>
          <p:nvPr/>
        </p:nvSpPr>
        <p:spPr bwMode="auto">
          <a:xfrm>
            <a:off x="900914" y="3484683"/>
            <a:ext cx="7872155" cy="523220"/>
          </a:xfrm>
          <a:prstGeom prst="rect">
            <a:avLst/>
          </a:prstGeom>
          <a:noFill/>
          <a:ln w="9525">
            <a:noFill/>
            <a:miter lim="800000"/>
            <a:headEnd/>
            <a:tailEnd/>
          </a:ln>
        </p:spPr>
        <p:txBody>
          <a:bodyPr>
            <a:prstTxWarp prst="textNoShape">
              <a:avLst/>
            </a:prstTxWarp>
            <a:spAutoFit/>
          </a:bodyPr>
          <a:lstStyle/>
          <a:p>
            <a:pPr marL="457200" indent="-457200">
              <a:defRPr/>
            </a:pPr>
            <a:r>
              <a:rPr lang="en-US" sz="2800" dirty="0">
                <a:solidFill>
                  <a:srgbClr val="FFFFFF"/>
                </a:solidFill>
                <a:ea typeface="Arial" charset="0"/>
                <a:cs typeface="Arial" charset="0"/>
              </a:rPr>
              <a:t>►</a:t>
            </a:r>
            <a:r>
              <a:rPr lang="en-US" sz="2800" dirty="0">
                <a:solidFill>
                  <a:srgbClr val="FFFFFF"/>
                </a:solidFill>
              </a:rPr>
              <a:t>Trade can make </a:t>
            </a:r>
            <a:r>
              <a:rPr lang="en-US" sz="2800" i="1" dirty="0">
                <a:solidFill>
                  <a:srgbClr val="FFFFFF"/>
                </a:solidFill>
              </a:rPr>
              <a:t>some </a:t>
            </a:r>
            <a:r>
              <a:rPr lang="en-US" sz="2800" dirty="0">
                <a:solidFill>
                  <a:srgbClr val="FFFFFF"/>
                </a:solidFill>
              </a:rPr>
              <a:t>people worse off!!!!</a:t>
            </a:r>
            <a:r>
              <a:rPr lang="en-US" sz="2800" dirty="0" smtClean="0">
                <a:solidFill>
                  <a:srgbClr val="FFFFFF"/>
                </a:solidFill>
              </a:rPr>
              <a:t> </a:t>
            </a:r>
          </a:p>
        </p:txBody>
      </p:sp>
      <p:sp>
        <p:nvSpPr>
          <p:cNvPr id="49161" name="Text Box 5"/>
          <p:cNvSpPr txBox="1">
            <a:spLocks noChangeArrowheads="1"/>
          </p:cNvSpPr>
          <p:nvPr/>
        </p:nvSpPr>
        <p:spPr bwMode="auto">
          <a:xfrm>
            <a:off x="1011238" y="2357954"/>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800" i="1" dirty="0">
                <a:solidFill>
                  <a:srgbClr val="FFFFFF"/>
                </a:solidFill>
              </a:rPr>
              <a:t>#1: Trade </a:t>
            </a:r>
            <a:r>
              <a:rPr lang="en-US" sz="2800" i="1" u="sng" dirty="0">
                <a:solidFill>
                  <a:srgbClr val="FFFFFF"/>
                </a:solidFill>
              </a:rPr>
              <a:t>can</a:t>
            </a:r>
            <a:r>
              <a:rPr lang="en-US" sz="2800" dirty="0">
                <a:solidFill>
                  <a:srgbClr val="FFFFFF"/>
                </a:solidFill>
              </a:rPr>
              <a:t> </a:t>
            </a:r>
            <a:r>
              <a:rPr lang="en-US" sz="2800" i="1" dirty="0">
                <a:solidFill>
                  <a:srgbClr val="FFFFFF"/>
                </a:solidFill>
              </a:rPr>
              <a:t>make everyone better off. </a:t>
            </a:r>
          </a:p>
        </p:txBody>
      </p:sp>
      <p:sp>
        <p:nvSpPr>
          <p:cNvPr id="9" name="Text Box 5"/>
          <p:cNvSpPr txBox="1">
            <a:spLocks noChangeArrowheads="1"/>
          </p:cNvSpPr>
          <p:nvPr/>
        </p:nvSpPr>
        <p:spPr bwMode="auto">
          <a:xfrm>
            <a:off x="4519454" y="2354858"/>
            <a:ext cx="3499009" cy="95416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defRPr/>
            </a:pPr>
            <a:r>
              <a:rPr lang="en-US" sz="2800" b="1" i="1" strike="sngStrike" dirty="0">
                <a:solidFill>
                  <a:srgbClr val="FFFFFF"/>
                </a:solidFill>
              </a:rPr>
              <a:t>#2: Trade </a:t>
            </a:r>
            <a:r>
              <a:rPr lang="en-US" sz="2800" b="1" i="1" u="sng" strike="sngStrike" dirty="0">
                <a:solidFill>
                  <a:srgbClr val="FFFFFF"/>
                </a:solidFill>
              </a:rPr>
              <a:t>will</a:t>
            </a:r>
            <a:r>
              <a:rPr lang="en-US" sz="2800" b="1" strike="sngStrike" dirty="0">
                <a:solidFill>
                  <a:srgbClr val="FFFFFF"/>
                </a:solidFill>
              </a:rPr>
              <a:t> </a:t>
            </a:r>
            <a:r>
              <a:rPr lang="en-US" sz="2800" b="1" i="1" strike="sngStrike" dirty="0">
                <a:solidFill>
                  <a:srgbClr val="FFFFFF"/>
                </a:solidFill>
              </a:rPr>
              <a:t>make everyone better off. </a:t>
            </a:r>
          </a:p>
        </p:txBody>
      </p:sp>
      <p:grpSp>
        <p:nvGrpSpPr>
          <p:cNvPr id="2" name="Group 12"/>
          <p:cNvGrpSpPr/>
          <p:nvPr/>
        </p:nvGrpSpPr>
        <p:grpSpPr>
          <a:xfrm>
            <a:off x="941388" y="1206837"/>
            <a:ext cx="7624762" cy="1335088"/>
            <a:chOff x="941388" y="1206837"/>
            <a:chExt cx="7624762" cy="1335088"/>
          </a:xfrm>
        </p:grpSpPr>
        <p:sp>
          <p:nvSpPr>
            <p:cNvPr id="49155" name="Text Box 5"/>
            <p:cNvSpPr txBox="1">
              <a:spLocks noChangeArrowheads="1"/>
            </p:cNvSpPr>
            <p:nvPr/>
          </p:nvSpPr>
          <p:spPr bwMode="auto">
            <a:xfrm>
              <a:off x="941388" y="1206837"/>
              <a:ext cx="3581400" cy="954088"/>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smtClean="0">
                  <a:solidFill>
                    <a:srgbClr val="FFFFFF"/>
                  </a:solidFill>
                </a:rPr>
                <a:t>Trade </a:t>
              </a:r>
              <a:r>
                <a:rPr lang="en-US" sz="2800" dirty="0">
                  <a:solidFill>
                    <a:srgbClr val="FFFFFF"/>
                  </a:solidFill>
                </a:rPr>
                <a:t>can make everyone better off</a:t>
              </a:r>
            </a:p>
          </p:txBody>
        </p:sp>
        <p:sp>
          <p:nvSpPr>
            <p:cNvPr id="49158" name="TextBox 7"/>
            <p:cNvSpPr txBox="1">
              <a:spLocks noChangeArrowheads="1"/>
            </p:cNvSpPr>
            <p:nvPr/>
          </p:nvSpPr>
          <p:spPr bwMode="auto">
            <a:xfrm>
              <a:off x="4652963" y="1217950"/>
              <a:ext cx="3913187" cy="1323975"/>
            </a:xfrm>
            <a:prstGeom prst="rect">
              <a:avLst/>
            </a:prstGeom>
            <a:noFill/>
            <a:ln w="9525">
              <a:noFill/>
              <a:miter lim="800000"/>
              <a:headEnd/>
              <a:tailEnd/>
            </a:ln>
          </p:spPr>
          <p:txBody>
            <a:bodyPr>
              <a:prstTxWarp prst="textNoShape">
                <a:avLst/>
              </a:prstTxWarp>
              <a:spAutoFit/>
            </a:bodyPr>
            <a:lstStyle/>
            <a:p>
              <a:r>
                <a:rPr lang="en-US" sz="2800" b="1" dirty="0">
                  <a:solidFill>
                    <a:srgbClr val="FFFFFF"/>
                  </a:solidFill>
                </a:rPr>
                <a:t>Trade can make everyone worse off</a:t>
              </a:r>
            </a:p>
            <a:p>
              <a:endParaRPr lang="en-US" dirty="0">
                <a:solidFill>
                  <a:srgbClr val="FFFFFF"/>
                </a:solidFill>
              </a:endParaRPr>
            </a:p>
          </p:txBody>
        </p:sp>
        <p:sp>
          <p:nvSpPr>
            <p:cNvPr id="11" name="TextBox 10"/>
            <p:cNvSpPr txBox="1"/>
            <p:nvPr/>
          </p:nvSpPr>
          <p:spPr>
            <a:xfrm>
              <a:off x="4060825" y="1451312"/>
              <a:ext cx="708025" cy="461963"/>
            </a:xfrm>
            <a:prstGeom prst="rect">
              <a:avLst/>
            </a:prstGeom>
            <a:noFill/>
          </p:spPr>
          <p:txBody>
            <a:bodyPr vert="vert">
              <a:spAutoFit/>
            </a:bodyPr>
            <a:lstStyle/>
            <a:p>
              <a:pPr>
                <a:defRPr/>
              </a:pPr>
              <a:r>
                <a:rPr lang="en-US" sz="3400" dirty="0" err="1">
                  <a:solidFill>
                    <a:srgbClr val="FFFFFF"/>
                  </a:solidFill>
                  <a:latin typeface="Wingdings"/>
                  <a:ea typeface="Wingdings"/>
                  <a:cs typeface="Wingdings"/>
                </a:rPr>
                <a:t></a:t>
              </a:r>
              <a:endParaRPr lang="en-US" sz="3400" dirty="0">
                <a:solidFill>
                  <a:srgbClr val="FFFFFF"/>
                </a:solidFill>
              </a:endParaRPr>
            </a:p>
          </p:txBody>
        </p:sp>
      </p:grpSp>
      <p:sp>
        <p:nvSpPr>
          <p:cNvPr id="13" name="Text Box 5"/>
          <p:cNvSpPr txBox="1">
            <a:spLocks noChangeArrowheads="1"/>
          </p:cNvSpPr>
          <p:nvPr/>
        </p:nvSpPr>
        <p:spPr bwMode="auto">
          <a:xfrm>
            <a:off x="897806" y="3870327"/>
            <a:ext cx="7872155" cy="523220"/>
          </a:xfrm>
          <a:prstGeom prst="rect">
            <a:avLst/>
          </a:prstGeom>
          <a:noFill/>
          <a:ln w="9525">
            <a:noFill/>
            <a:miter lim="800000"/>
            <a:headEnd/>
            <a:tailEnd/>
          </a:ln>
        </p:spPr>
        <p:txBody>
          <a:bodyPr>
            <a:prstTxWarp prst="textNoShape">
              <a:avLst/>
            </a:prstTxWarp>
            <a:spAutoFit/>
          </a:bodyPr>
          <a:lstStyle/>
          <a:p>
            <a:pPr marL="457200" indent="-457200">
              <a:defRPr/>
            </a:pPr>
            <a:r>
              <a:rPr lang="en-US" sz="2800" dirty="0" smtClean="0">
                <a:solidFill>
                  <a:srgbClr val="FFFFFF"/>
                </a:solidFill>
                <a:ea typeface="Arial" charset="0"/>
                <a:cs typeface="Arial" charset="0"/>
              </a:rPr>
              <a:t>►</a:t>
            </a:r>
            <a:r>
              <a:rPr lang="en-US" sz="2800" dirty="0">
                <a:solidFill>
                  <a:srgbClr val="FFFFFF"/>
                </a:solidFill>
              </a:rPr>
              <a:t>Trade can make </a:t>
            </a:r>
            <a:r>
              <a:rPr lang="en-US" sz="2800" i="1" dirty="0">
                <a:solidFill>
                  <a:srgbClr val="FFFFFF"/>
                </a:solidFill>
              </a:rPr>
              <a:t>everyone </a:t>
            </a:r>
            <a:r>
              <a:rPr lang="en-US" sz="2800" dirty="0">
                <a:solidFill>
                  <a:srgbClr val="FFFFFF"/>
                </a:solidFill>
              </a:rPr>
              <a:t>worse off!!!!!!!</a:t>
            </a:r>
            <a:endParaRPr lang="en-US" sz="2800" b="1" strike="sngStrike" dirty="0">
              <a:solidFill>
                <a:srgbClr val="FFFFFF"/>
              </a:solidFill>
            </a:endParaRPr>
          </a:p>
        </p:txBody>
      </p:sp>
      <p:grpSp>
        <p:nvGrpSpPr>
          <p:cNvPr id="15" name="Group 14"/>
          <p:cNvGrpSpPr/>
          <p:nvPr/>
        </p:nvGrpSpPr>
        <p:grpSpPr>
          <a:xfrm>
            <a:off x="368300" y="3851970"/>
            <a:ext cx="8382000" cy="2876450"/>
            <a:chOff x="368300" y="3851970"/>
            <a:chExt cx="8382000" cy="2876450"/>
          </a:xfrm>
        </p:grpSpPr>
        <p:sp>
          <p:nvSpPr>
            <p:cNvPr id="49157" name="Text Box 6"/>
            <p:cNvSpPr txBox="1">
              <a:spLocks noChangeArrowheads="1"/>
            </p:cNvSpPr>
            <p:nvPr/>
          </p:nvSpPr>
          <p:spPr bwMode="auto">
            <a:xfrm>
              <a:off x="368300" y="4353520"/>
              <a:ext cx="8382000" cy="2374900"/>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FFFFFF"/>
                  </a:solidFill>
                </a:rPr>
                <a:t>§ </a:t>
              </a:r>
              <a:r>
                <a:rPr lang="en-US" sz="1200" dirty="0">
                  <a:solidFill>
                    <a:srgbClr val="FFFFFF"/>
                  </a:solidFill>
                </a:rPr>
                <a:t>Consider a small town with three families: Family #1 wants a </a:t>
              </a:r>
              <a:r>
                <a:rPr lang="en-US" sz="1200" dirty="0" err="1">
                  <a:solidFill>
                    <a:srgbClr val="FFFFFF"/>
                  </a:solidFill>
                </a:rPr>
                <a:t>snowblower</a:t>
              </a:r>
              <a:r>
                <a:rPr lang="en-US" sz="1200" dirty="0">
                  <a:solidFill>
                    <a:srgbClr val="FFFFFF"/>
                  </a:solidFill>
                </a:rPr>
                <a:t>, Family #2 wants a </a:t>
              </a:r>
              <a:r>
                <a:rPr lang="en-US" sz="1200" dirty="0" err="1">
                  <a:solidFill>
                    <a:srgbClr val="FFFFFF"/>
                  </a:solidFill>
                </a:rPr>
                <a:t>leafblower</a:t>
              </a:r>
              <a:r>
                <a:rPr lang="en-US" sz="1200" dirty="0">
                  <a:solidFill>
                    <a:srgbClr val="FFFFFF"/>
                  </a:solidFill>
                </a:rPr>
                <a:t>, and Family #3 wants a lawnmower; each family values their particular need at $200. It also just so happens that Family #1 owns a </a:t>
              </a:r>
              <a:r>
                <a:rPr lang="en-US" sz="1200" dirty="0" err="1">
                  <a:solidFill>
                    <a:srgbClr val="FFFFFF"/>
                  </a:solidFill>
                </a:rPr>
                <a:t>leafblower</a:t>
              </a:r>
              <a:r>
                <a:rPr lang="en-US" sz="1200" dirty="0">
                  <a:solidFill>
                    <a:srgbClr val="FFFFFF"/>
                  </a:solidFill>
                </a:rPr>
                <a:t>, Family #2 owns a lawnmower, and Family #3 owns a </a:t>
              </a:r>
              <a:r>
                <a:rPr lang="en-US" sz="1200" dirty="0" err="1">
                  <a:solidFill>
                    <a:srgbClr val="FFFFFF"/>
                  </a:solidFill>
                </a:rPr>
                <a:t>snowblower</a:t>
              </a:r>
              <a:r>
                <a:rPr lang="en-US" sz="1200" dirty="0">
                  <a:solidFill>
                    <a:srgbClr val="FFFFFF"/>
                  </a:solidFill>
                </a:rPr>
                <a:t>. These sit unused in their respective garages; each family has no use for its current equipment, and therefore values it at $0. The situation appears ripe for gains from trade! Unfortunately, life in this small town is not so simple: the town is located in a valley that is susceptible to severe air pollution problems. Blowers and mowers emit so much pollution that use of any one piece of equipment will increase hospital bills (for asthma &amp;etc) by $80 for each family. Three additional blowers and mowers will therefore increase each family's bills by $240. Result #1: All three trades will still take place. For example, if Family #3 sells Family #1 its </a:t>
              </a:r>
              <a:r>
                <a:rPr lang="en-US" sz="1200" dirty="0" err="1">
                  <a:solidFill>
                    <a:srgbClr val="FFFFFF"/>
                  </a:solidFill>
                </a:rPr>
                <a:t>snowblower</a:t>
              </a:r>
              <a:r>
                <a:rPr lang="en-US" sz="1200" dirty="0">
                  <a:solidFill>
                    <a:srgbClr val="FFFFFF"/>
                  </a:solidFill>
                </a:rPr>
                <a:t> for $100 then each family gains $100 from the trade, minus $80 in hospital bills, for a net gain of $20. Result #2: The three trades together make everyone worse off: if each family sells its unused equipment for $100 and buys its desired equipment for $100 then each family gains $200 from its trades. But each family lose $240 in hospital bills, for a net loss of $40. Conclusion: Trade can make everyone worse off!</a:t>
              </a:r>
            </a:p>
          </p:txBody>
        </p:sp>
        <p:sp>
          <p:nvSpPr>
            <p:cNvPr id="14" name="Text Box 7"/>
            <p:cNvSpPr txBox="1">
              <a:spLocks noChangeArrowheads="1"/>
            </p:cNvSpPr>
            <p:nvPr/>
          </p:nvSpPr>
          <p:spPr bwMode="auto">
            <a:xfrm>
              <a:off x="7640729" y="3851970"/>
              <a:ext cx="381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rgbClr val="FFFFFF"/>
                  </a:solidFill>
                </a:rPr>
                <a:t>§</a:t>
              </a:r>
            </a:p>
          </p:txBody>
        </p:sp>
      </p:grpSp>
    </p:spTree>
    <p:custDataLst>
      <p:tags r:id="rId1"/>
    </p:custDataLst>
    <p:extLst>
      <p:ext uri="{BB962C8B-B14F-4D97-AF65-F5344CB8AC3E}">
        <p14:creationId xmlns:p14="http://schemas.microsoft.com/office/powerpoint/2010/main" val="39898528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z="3600" b="1"/>
              <a:t>Trade can make everyone worse off</a:t>
            </a:r>
            <a:endParaRPr lang="en-US" sz="2800" b="1">
              <a:solidFill>
                <a:schemeClr val="bg1"/>
              </a:solidFill>
            </a:endParaRPr>
          </a:p>
        </p:txBody>
      </p:sp>
      <p:grpSp>
        <p:nvGrpSpPr>
          <p:cNvPr id="2" name="Group 25"/>
          <p:cNvGrpSpPr>
            <a:grpSpLocks/>
          </p:cNvGrpSpPr>
          <p:nvPr/>
        </p:nvGrpSpPr>
        <p:grpSpPr bwMode="auto">
          <a:xfrm>
            <a:off x="838200" y="2362200"/>
            <a:ext cx="7391400" cy="1752600"/>
            <a:chOff x="528" y="1488"/>
            <a:chExt cx="4656" cy="1104"/>
          </a:xfrm>
        </p:grpSpPr>
        <p:pic>
          <p:nvPicPr>
            <p:cNvPr id="137221" name="Picture 4" descr="MCj04326110000[1]"/>
            <p:cNvPicPr>
              <a:picLocks noChangeAspect="1" noChangeArrowheads="1"/>
            </p:cNvPicPr>
            <p:nvPr/>
          </p:nvPicPr>
          <p:blipFill>
            <a:blip r:embed="rId4"/>
            <a:srcRect/>
            <a:stretch>
              <a:fillRect/>
            </a:stretch>
          </p:blipFill>
          <p:spPr bwMode="auto">
            <a:xfrm>
              <a:off x="2304" y="1536"/>
              <a:ext cx="1008" cy="1008"/>
            </a:xfrm>
            <a:prstGeom prst="rect">
              <a:avLst/>
            </a:prstGeom>
            <a:noFill/>
            <a:ln w="9525">
              <a:noFill/>
              <a:miter lim="800000"/>
              <a:headEnd/>
              <a:tailEnd/>
            </a:ln>
          </p:spPr>
        </p:pic>
        <p:pic>
          <p:nvPicPr>
            <p:cNvPr id="137222" name="Picture 5" descr="MCj04326240000[1]"/>
            <p:cNvPicPr>
              <a:picLocks noChangeAspect="1" noChangeArrowheads="1"/>
            </p:cNvPicPr>
            <p:nvPr/>
          </p:nvPicPr>
          <p:blipFill>
            <a:blip r:embed="rId5"/>
            <a:srcRect/>
            <a:stretch>
              <a:fillRect/>
            </a:stretch>
          </p:blipFill>
          <p:spPr bwMode="auto">
            <a:xfrm>
              <a:off x="528" y="1488"/>
              <a:ext cx="1080" cy="1080"/>
            </a:xfrm>
            <a:prstGeom prst="rect">
              <a:avLst/>
            </a:prstGeom>
            <a:noFill/>
            <a:ln w="9525">
              <a:noFill/>
              <a:miter lim="800000"/>
              <a:headEnd/>
              <a:tailEnd/>
            </a:ln>
          </p:spPr>
        </p:pic>
        <p:pic>
          <p:nvPicPr>
            <p:cNvPr id="137223" name="Picture 6" descr="MCj04326230000[1]"/>
            <p:cNvPicPr>
              <a:picLocks noChangeAspect="1" noChangeArrowheads="1"/>
            </p:cNvPicPr>
            <p:nvPr/>
          </p:nvPicPr>
          <p:blipFill>
            <a:blip r:embed="rId6"/>
            <a:srcRect/>
            <a:stretch>
              <a:fillRect/>
            </a:stretch>
          </p:blipFill>
          <p:spPr bwMode="auto">
            <a:xfrm>
              <a:off x="4080" y="1488"/>
              <a:ext cx="1104" cy="1104"/>
            </a:xfrm>
            <a:prstGeom prst="rect">
              <a:avLst/>
            </a:prstGeom>
            <a:noFill/>
            <a:ln w="9525">
              <a:noFill/>
              <a:miter lim="800000"/>
              <a:headEnd/>
              <a:tailEnd/>
            </a:ln>
          </p:spPr>
        </p:pic>
      </p:grpSp>
      <p:sp>
        <p:nvSpPr>
          <p:cNvPr id="137226" name="Text Box 10"/>
          <p:cNvSpPr txBox="1">
            <a:spLocks noChangeArrowheads="1"/>
          </p:cNvSpPr>
          <p:nvPr/>
        </p:nvSpPr>
        <p:spPr bwMode="auto">
          <a:xfrm>
            <a:off x="609600" y="4572000"/>
            <a:ext cx="7924800" cy="954107"/>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t>Orange, Pink, and Blue live in a small town with an air pollution problem. </a:t>
            </a:r>
          </a:p>
        </p:txBody>
      </p:sp>
    </p:spTree>
    <p:custDataLst>
      <p:tags r:id="rId1"/>
    </p:custDataLst>
    <p:extLst>
      <p:ext uri="{BB962C8B-B14F-4D97-AF65-F5344CB8AC3E}">
        <p14:creationId xmlns:p14="http://schemas.microsoft.com/office/powerpoint/2010/main" val="3668403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z="3600" b="1"/>
              <a:t>Trade can make everyone worse off</a:t>
            </a:r>
            <a:endParaRPr lang="en-US" sz="2800" b="1">
              <a:solidFill>
                <a:schemeClr val="bg1"/>
              </a:solidFill>
            </a:endParaRPr>
          </a:p>
        </p:txBody>
      </p:sp>
      <p:grpSp>
        <p:nvGrpSpPr>
          <p:cNvPr id="2" name="Group 25"/>
          <p:cNvGrpSpPr>
            <a:grpSpLocks/>
          </p:cNvGrpSpPr>
          <p:nvPr/>
        </p:nvGrpSpPr>
        <p:grpSpPr bwMode="auto">
          <a:xfrm>
            <a:off x="838200" y="2362200"/>
            <a:ext cx="7391400" cy="1752600"/>
            <a:chOff x="528" y="1488"/>
            <a:chExt cx="4656" cy="1104"/>
          </a:xfrm>
        </p:grpSpPr>
        <p:pic>
          <p:nvPicPr>
            <p:cNvPr id="137221" name="Picture 4" descr="MCj04326110000[1]"/>
            <p:cNvPicPr>
              <a:picLocks noChangeAspect="1" noChangeArrowheads="1"/>
            </p:cNvPicPr>
            <p:nvPr/>
          </p:nvPicPr>
          <p:blipFill>
            <a:blip r:embed="rId4"/>
            <a:srcRect/>
            <a:stretch>
              <a:fillRect/>
            </a:stretch>
          </p:blipFill>
          <p:spPr bwMode="auto">
            <a:xfrm>
              <a:off x="2304" y="1536"/>
              <a:ext cx="1008" cy="1008"/>
            </a:xfrm>
            <a:prstGeom prst="rect">
              <a:avLst/>
            </a:prstGeom>
            <a:noFill/>
            <a:ln w="9525">
              <a:noFill/>
              <a:miter lim="800000"/>
              <a:headEnd/>
              <a:tailEnd/>
            </a:ln>
          </p:spPr>
        </p:pic>
        <p:pic>
          <p:nvPicPr>
            <p:cNvPr id="137222" name="Picture 5" descr="MCj04326240000[1]"/>
            <p:cNvPicPr>
              <a:picLocks noChangeAspect="1" noChangeArrowheads="1"/>
            </p:cNvPicPr>
            <p:nvPr/>
          </p:nvPicPr>
          <p:blipFill>
            <a:blip r:embed="rId5"/>
            <a:srcRect/>
            <a:stretch>
              <a:fillRect/>
            </a:stretch>
          </p:blipFill>
          <p:spPr bwMode="auto">
            <a:xfrm>
              <a:off x="528" y="1488"/>
              <a:ext cx="1080" cy="1080"/>
            </a:xfrm>
            <a:prstGeom prst="rect">
              <a:avLst/>
            </a:prstGeom>
            <a:noFill/>
            <a:ln w="9525">
              <a:noFill/>
              <a:miter lim="800000"/>
              <a:headEnd/>
              <a:tailEnd/>
            </a:ln>
          </p:spPr>
        </p:pic>
        <p:pic>
          <p:nvPicPr>
            <p:cNvPr id="137223" name="Picture 6" descr="MCj04326230000[1]"/>
            <p:cNvPicPr>
              <a:picLocks noChangeAspect="1" noChangeArrowheads="1"/>
            </p:cNvPicPr>
            <p:nvPr/>
          </p:nvPicPr>
          <p:blipFill>
            <a:blip r:embed="rId6"/>
            <a:srcRect/>
            <a:stretch>
              <a:fillRect/>
            </a:stretch>
          </p:blipFill>
          <p:spPr bwMode="auto">
            <a:xfrm>
              <a:off x="4080" y="1488"/>
              <a:ext cx="1104" cy="1104"/>
            </a:xfrm>
            <a:prstGeom prst="rect">
              <a:avLst/>
            </a:prstGeom>
            <a:noFill/>
            <a:ln w="9525">
              <a:noFill/>
              <a:miter lim="800000"/>
              <a:headEnd/>
              <a:tailEnd/>
            </a:ln>
          </p:spPr>
        </p:pic>
      </p:grpSp>
      <p:sp>
        <p:nvSpPr>
          <p:cNvPr id="137226" name="Text Box 10"/>
          <p:cNvSpPr txBox="1">
            <a:spLocks noChangeArrowheads="1"/>
          </p:cNvSpPr>
          <p:nvPr/>
        </p:nvSpPr>
        <p:spPr bwMode="auto">
          <a:xfrm>
            <a:off x="609600" y="4572000"/>
            <a:ext cx="7924800" cy="1373188"/>
          </a:xfrm>
          <a:prstGeom prst="rect">
            <a:avLst/>
          </a:prstGeom>
          <a:noFill/>
          <a:ln w="9525">
            <a:noFill/>
            <a:miter lim="800000"/>
            <a:headEnd/>
            <a:tailEnd/>
          </a:ln>
        </p:spPr>
        <p:txBody>
          <a:bodyPr>
            <a:prstTxWarp prst="textNoShape">
              <a:avLst/>
            </a:prstTxWarp>
            <a:spAutoFit/>
          </a:bodyPr>
          <a:lstStyle/>
          <a:p>
            <a:pPr>
              <a:spcBef>
                <a:spcPct val="50000"/>
              </a:spcBef>
            </a:pPr>
            <a:r>
              <a:rPr lang="en-US" sz="2800"/>
              <a:t>Orange, Pink, and Blue live in a small town with an air pollution problem. They also each have a garage full of gadgets they currently don’t use. </a:t>
            </a:r>
          </a:p>
        </p:txBody>
      </p:sp>
    </p:spTree>
    <p:custDataLst>
      <p:tags r:id="rId1"/>
    </p:custDataLst>
    <p:extLst>
      <p:ext uri="{BB962C8B-B14F-4D97-AF65-F5344CB8AC3E}">
        <p14:creationId xmlns:p14="http://schemas.microsoft.com/office/powerpoint/2010/main" val="91802210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2" name="Freeform 2"/>
          <p:cNvSpPr>
            <a:spLocks/>
          </p:cNvSpPr>
          <p:nvPr/>
        </p:nvSpPr>
        <p:spPr bwMode="auto">
          <a:xfrm>
            <a:off x="508000" y="2122488"/>
            <a:ext cx="8113713" cy="2416175"/>
          </a:xfrm>
          <a:custGeom>
            <a:avLst/>
            <a:gdLst>
              <a:gd name="T0" fmla="*/ 2147483647 w 5111"/>
              <a:gd name="T1" fmla="*/ 2147483647 h 1522"/>
              <a:gd name="T2" fmla="*/ 2147483647 w 5111"/>
              <a:gd name="T3" fmla="*/ 2147483647 h 1522"/>
              <a:gd name="T4" fmla="*/ 2147483647 w 5111"/>
              <a:gd name="T5" fmla="*/ 2147483647 h 1522"/>
              <a:gd name="T6" fmla="*/ 2147483647 w 5111"/>
              <a:gd name="T7" fmla="*/ 2147483647 h 1522"/>
              <a:gd name="T8" fmla="*/ 2147483647 w 5111"/>
              <a:gd name="T9" fmla="*/ 2147483647 h 1522"/>
              <a:gd name="T10" fmla="*/ 2147483647 w 5111"/>
              <a:gd name="T11" fmla="*/ 2147483647 h 1522"/>
              <a:gd name="T12" fmla="*/ 2147483647 w 5111"/>
              <a:gd name="T13" fmla="*/ 2147483647 h 1522"/>
              <a:gd name="T14" fmla="*/ 2147483647 w 5111"/>
              <a:gd name="T15" fmla="*/ 2147483647 h 1522"/>
              <a:gd name="T16" fmla="*/ 2147483647 w 5111"/>
              <a:gd name="T17" fmla="*/ 2147483647 h 1522"/>
              <a:gd name="T18" fmla="*/ 2147483647 w 5111"/>
              <a:gd name="T19" fmla="*/ 2147483647 h 1522"/>
              <a:gd name="T20" fmla="*/ 2147483647 w 5111"/>
              <a:gd name="T21" fmla="*/ 2147483647 h 1522"/>
              <a:gd name="T22" fmla="*/ 2147483647 w 5111"/>
              <a:gd name="T23" fmla="*/ 2147483647 h 1522"/>
              <a:gd name="T24" fmla="*/ 2147483647 w 5111"/>
              <a:gd name="T25" fmla="*/ 2147483647 h 1522"/>
              <a:gd name="T26" fmla="*/ 2147483647 w 5111"/>
              <a:gd name="T27" fmla="*/ 2147483647 h 1522"/>
              <a:gd name="T28" fmla="*/ 2147483647 w 5111"/>
              <a:gd name="T29" fmla="*/ 2147483647 h 1522"/>
              <a:gd name="T30" fmla="*/ 2147483647 w 5111"/>
              <a:gd name="T31" fmla="*/ 2147483647 h 1522"/>
              <a:gd name="T32" fmla="*/ 2147483647 w 5111"/>
              <a:gd name="T33" fmla="*/ 2147483647 h 1522"/>
              <a:gd name="T34" fmla="*/ 2147483647 w 5111"/>
              <a:gd name="T35" fmla="*/ 2147483647 h 1522"/>
              <a:gd name="T36" fmla="*/ 2147483647 w 5111"/>
              <a:gd name="T37" fmla="*/ 2147483647 h 1522"/>
              <a:gd name="T38" fmla="*/ 2147483647 w 5111"/>
              <a:gd name="T39" fmla="*/ 2147483647 h 1522"/>
              <a:gd name="T40" fmla="*/ 2147483647 w 5111"/>
              <a:gd name="T41" fmla="*/ 2147483647 h 1522"/>
              <a:gd name="T42" fmla="*/ 2147483647 w 5111"/>
              <a:gd name="T43" fmla="*/ 2147483647 h 1522"/>
              <a:gd name="T44" fmla="*/ 2147483647 w 5111"/>
              <a:gd name="T45" fmla="*/ 2147483647 h 1522"/>
              <a:gd name="T46" fmla="*/ 2147483647 w 5111"/>
              <a:gd name="T47" fmla="*/ 2147483647 h 1522"/>
              <a:gd name="T48" fmla="*/ 2147483647 w 5111"/>
              <a:gd name="T49" fmla="*/ 2147483647 h 1522"/>
              <a:gd name="T50" fmla="*/ 2147483647 w 5111"/>
              <a:gd name="T51" fmla="*/ 2147483647 h 1522"/>
              <a:gd name="T52" fmla="*/ 2147483647 w 5111"/>
              <a:gd name="T53" fmla="*/ 2147483647 h 1522"/>
              <a:gd name="T54" fmla="*/ 2147483647 w 5111"/>
              <a:gd name="T55" fmla="*/ 2147483647 h 1522"/>
              <a:gd name="T56" fmla="*/ 2147483647 w 5111"/>
              <a:gd name="T57" fmla="*/ 2147483647 h 1522"/>
              <a:gd name="T58" fmla="*/ 2147483647 w 5111"/>
              <a:gd name="T59" fmla="*/ 2147483647 h 1522"/>
              <a:gd name="T60" fmla="*/ 2147483647 w 5111"/>
              <a:gd name="T61" fmla="*/ 2147483647 h 1522"/>
              <a:gd name="T62" fmla="*/ 2147483647 w 5111"/>
              <a:gd name="T63" fmla="*/ 2147483647 h 1522"/>
              <a:gd name="T64" fmla="*/ 2147483647 w 5111"/>
              <a:gd name="T65" fmla="*/ 2147483647 h 1522"/>
              <a:gd name="T66" fmla="*/ 2147483647 w 5111"/>
              <a:gd name="T67" fmla="*/ 2147483647 h 1522"/>
              <a:gd name="T68" fmla="*/ 2147483647 w 5111"/>
              <a:gd name="T69" fmla="*/ 2147483647 h 1522"/>
              <a:gd name="T70" fmla="*/ 2147483647 w 5111"/>
              <a:gd name="T71" fmla="*/ 0 h 1522"/>
              <a:gd name="T72" fmla="*/ 2147483647 w 5111"/>
              <a:gd name="T73" fmla="*/ 2147483647 h 1522"/>
              <a:gd name="T74" fmla="*/ 2147483647 w 5111"/>
              <a:gd name="T75" fmla="*/ 2147483647 h 1522"/>
              <a:gd name="T76" fmla="*/ 2147483647 w 5111"/>
              <a:gd name="T77" fmla="*/ 0 h 1522"/>
              <a:gd name="T78" fmla="*/ 2147483647 w 5111"/>
              <a:gd name="T79" fmla="*/ 2147483647 h 1522"/>
              <a:gd name="T80" fmla="*/ 2147483647 w 5111"/>
              <a:gd name="T81" fmla="*/ 2147483647 h 1522"/>
              <a:gd name="T82" fmla="*/ 2147483647 w 5111"/>
              <a:gd name="T83" fmla="*/ 2147483647 h 1522"/>
              <a:gd name="T84" fmla="*/ 2147483647 w 5111"/>
              <a:gd name="T85" fmla="*/ 2147483647 h 1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1"/>
              <a:gd name="T130" fmla="*/ 0 h 1522"/>
              <a:gd name="T131" fmla="*/ 5111 w 5111"/>
              <a:gd name="T132" fmla="*/ 1522 h 1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1" h="1522">
                <a:moveTo>
                  <a:pt x="174" y="93"/>
                </a:moveTo>
                <a:cubicBezTo>
                  <a:pt x="153" y="96"/>
                  <a:pt x="132" y="96"/>
                  <a:pt x="112" y="103"/>
                </a:cubicBezTo>
                <a:cubicBezTo>
                  <a:pt x="68" y="118"/>
                  <a:pt x="88" y="123"/>
                  <a:pt x="71" y="154"/>
                </a:cubicBezTo>
                <a:cubicBezTo>
                  <a:pt x="10" y="263"/>
                  <a:pt x="44" y="176"/>
                  <a:pt x="19" y="247"/>
                </a:cubicBezTo>
                <a:cubicBezTo>
                  <a:pt x="13" y="419"/>
                  <a:pt x="0" y="547"/>
                  <a:pt x="40" y="710"/>
                </a:cubicBezTo>
                <a:cubicBezTo>
                  <a:pt x="37" y="758"/>
                  <a:pt x="37" y="806"/>
                  <a:pt x="30" y="854"/>
                </a:cubicBezTo>
                <a:cubicBezTo>
                  <a:pt x="27" y="876"/>
                  <a:pt x="9" y="916"/>
                  <a:pt x="9" y="916"/>
                </a:cubicBezTo>
                <a:cubicBezTo>
                  <a:pt x="22" y="1010"/>
                  <a:pt x="24" y="1012"/>
                  <a:pt x="81" y="1080"/>
                </a:cubicBezTo>
                <a:cubicBezTo>
                  <a:pt x="117" y="1123"/>
                  <a:pt x="82" y="1105"/>
                  <a:pt x="133" y="1121"/>
                </a:cubicBezTo>
                <a:cubicBezTo>
                  <a:pt x="188" y="1207"/>
                  <a:pt x="115" y="1108"/>
                  <a:pt x="184" y="1162"/>
                </a:cubicBezTo>
                <a:cubicBezTo>
                  <a:pt x="194" y="1170"/>
                  <a:pt x="196" y="1184"/>
                  <a:pt x="205" y="1193"/>
                </a:cubicBezTo>
                <a:cubicBezTo>
                  <a:pt x="226" y="1214"/>
                  <a:pt x="239" y="1215"/>
                  <a:pt x="266" y="1224"/>
                </a:cubicBezTo>
                <a:cubicBezTo>
                  <a:pt x="325" y="1263"/>
                  <a:pt x="358" y="1267"/>
                  <a:pt x="421" y="1296"/>
                </a:cubicBezTo>
                <a:cubicBezTo>
                  <a:pt x="456" y="1312"/>
                  <a:pt x="487" y="1336"/>
                  <a:pt x="523" y="1348"/>
                </a:cubicBezTo>
                <a:cubicBezTo>
                  <a:pt x="564" y="1361"/>
                  <a:pt x="618" y="1369"/>
                  <a:pt x="657" y="1389"/>
                </a:cubicBezTo>
                <a:cubicBezTo>
                  <a:pt x="701" y="1411"/>
                  <a:pt x="733" y="1429"/>
                  <a:pt x="781" y="1440"/>
                </a:cubicBezTo>
                <a:cubicBezTo>
                  <a:pt x="924" y="1473"/>
                  <a:pt x="1071" y="1488"/>
                  <a:pt x="1213" y="1522"/>
                </a:cubicBezTo>
                <a:cubicBezTo>
                  <a:pt x="1443" y="1517"/>
                  <a:pt x="1586" y="1514"/>
                  <a:pt x="1789" y="1492"/>
                </a:cubicBezTo>
                <a:cubicBezTo>
                  <a:pt x="1857" y="1478"/>
                  <a:pt x="1973" y="1471"/>
                  <a:pt x="2035" y="1440"/>
                </a:cubicBezTo>
                <a:cubicBezTo>
                  <a:pt x="2154" y="1381"/>
                  <a:pt x="2266" y="1318"/>
                  <a:pt x="2395" y="1286"/>
                </a:cubicBezTo>
                <a:cubicBezTo>
                  <a:pt x="2549" y="1299"/>
                  <a:pt x="2696" y="1342"/>
                  <a:pt x="2848" y="1358"/>
                </a:cubicBezTo>
                <a:cubicBezTo>
                  <a:pt x="3002" y="1375"/>
                  <a:pt x="2949" y="1361"/>
                  <a:pt x="3085" y="1378"/>
                </a:cubicBezTo>
                <a:cubicBezTo>
                  <a:pt x="3168" y="1389"/>
                  <a:pt x="3248" y="1421"/>
                  <a:pt x="3331" y="1430"/>
                </a:cubicBezTo>
                <a:cubicBezTo>
                  <a:pt x="3379" y="1435"/>
                  <a:pt x="3427" y="1436"/>
                  <a:pt x="3475" y="1440"/>
                </a:cubicBezTo>
                <a:cubicBezTo>
                  <a:pt x="3503" y="1442"/>
                  <a:pt x="3530" y="1447"/>
                  <a:pt x="3558" y="1450"/>
                </a:cubicBezTo>
                <a:cubicBezTo>
                  <a:pt x="3761" y="1504"/>
                  <a:pt x="4046" y="1464"/>
                  <a:pt x="4216" y="1461"/>
                </a:cubicBezTo>
                <a:cubicBezTo>
                  <a:pt x="4266" y="1448"/>
                  <a:pt x="4312" y="1438"/>
                  <a:pt x="4360" y="1420"/>
                </a:cubicBezTo>
                <a:cubicBezTo>
                  <a:pt x="4391" y="1408"/>
                  <a:pt x="4453" y="1389"/>
                  <a:pt x="4453" y="1389"/>
                </a:cubicBezTo>
                <a:cubicBezTo>
                  <a:pt x="4517" y="1344"/>
                  <a:pt x="4625" y="1336"/>
                  <a:pt x="4699" y="1317"/>
                </a:cubicBezTo>
                <a:cubicBezTo>
                  <a:pt x="4780" y="1262"/>
                  <a:pt x="4930" y="1202"/>
                  <a:pt x="5029" y="1183"/>
                </a:cubicBezTo>
                <a:cubicBezTo>
                  <a:pt x="5073" y="1137"/>
                  <a:pt x="5078" y="1091"/>
                  <a:pt x="5090" y="1029"/>
                </a:cubicBezTo>
                <a:cubicBezTo>
                  <a:pt x="5094" y="892"/>
                  <a:pt x="5096" y="754"/>
                  <a:pt x="5101" y="617"/>
                </a:cubicBezTo>
                <a:cubicBezTo>
                  <a:pt x="5103" y="569"/>
                  <a:pt x="5111" y="521"/>
                  <a:pt x="5111" y="473"/>
                </a:cubicBezTo>
                <a:cubicBezTo>
                  <a:pt x="5111" y="418"/>
                  <a:pt x="5106" y="364"/>
                  <a:pt x="5101" y="309"/>
                </a:cubicBezTo>
                <a:cubicBezTo>
                  <a:pt x="5075" y="42"/>
                  <a:pt x="4794" y="41"/>
                  <a:pt x="4586" y="31"/>
                </a:cubicBezTo>
                <a:cubicBezTo>
                  <a:pt x="4530" y="23"/>
                  <a:pt x="4476" y="17"/>
                  <a:pt x="4422" y="0"/>
                </a:cubicBezTo>
                <a:cubicBezTo>
                  <a:pt x="3880" y="8"/>
                  <a:pt x="3372" y="34"/>
                  <a:pt x="2827" y="41"/>
                </a:cubicBezTo>
                <a:cubicBezTo>
                  <a:pt x="2440" y="76"/>
                  <a:pt x="2033" y="38"/>
                  <a:pt x="1645" y="31"/>
                </a:cubicBezTo>
                <a:cubicBezTo>
                  <a:pt x="1554" y="24"/>
                  <a:pt x="1467" y="14"/>
                  <a:pt x="1377" y="0"/>
                </a:cubicBezTo>
                <a:cubicBezTo>
                  <a:pt x="1098" y="5"/>
                  <a:pt x="901" y="12"/>
                  <a:pt x="647" y="31"/>
                </a:cubicBezTo>
                <a:cubicBezTo>
                  <a:pt x="521" y="62"/>
                  <a:pt x="408" y="66"/>
                  <a:pt x="277" y="72"/>
                </a:cubicBezTo>
                <a:cubicBezTo>
                  <a:pt x="183" y="85"/>
                  <a:pt x="228" y="74"/>
                  <a:pt x="143" y="103"/>
                </a:cubicBezTo>
                <a:cubicBezTo>
                  <a:pt x="133" y="106"/>
                  <a:pt x="164" y="96"/>
                  <a:pt x="174" y="93"/>
                </a:cubicBezTo>
                <a:close/>
              </a:path>
            </a:pathLst>
          </a:custGeom>
          <a:solidFill>
            <a:srgbClr val="808080">
              <a:alpha val="30196"/>
            </a:srgbClr>
          </a:solidFill>
          <a:ln w="9525">
            <a:noFill/>
            <a:round/>
            <a:headEnd/>
            <a:tailEnd/>
          </a:ln>
        </p:spPr>
        <p:txBody>
          <a:bodyPr>
            <a:prstTxWarp prst="textNoShape">
              <a:avLst/>
            </a:prstTxWarp>
          </a:bodyPr>
          <a:lstStyle/>
          <a:p>
            <a:endParaRPr lang="en-US"/>
          </a:p>
        </p:txBody>
      </p:sp>
      <p:sp>
        <p:nvSpPr>
          <p:cNvPr id="139267" name="Rectangle 3"/>
          <p:cNvSpPr>
            <a:spLocks noGrp="1" noChangeArrowheads="1"/>
          </p:cNvSpPr>
          <p:nvPr>
            <p:ph type="title"/>
          </p:nvPr>
        </p:nvSpPr>
        <p:spPr/>
        <p:txBody>
          <a:bodyPr/>
          <a:lstStyle/>
          <a:p>
            <a:pPr eaLnBrk="1" hangingPunct="1"/>
            <a:r>
              <a:rPr lang="en-US" sz="3600" b="1"/>
              <a:t>Trade can make everyone worse off</a:t>
            </a:r>
            <a:endParaRPr lang="en-US" sz="2800" b="1">
              <a:solidFill>
                <a:schemeClr val="bg1"/>
              </a:solidFill>
            </a:endParaRPr>
          </a:p>
        </p:txBody>
      </p:sp>
      <p:grpSp>
        <p:nvGrpSpPr>
          <p:cNvPr id="2" name="Group 4"/>
          <p:cNvGrpSpPr>
            <a:grpSpLocks/>
          </p:cNvGrpSpPr>
          <p:nvPr/>
        </p:nvGrpSpPr>
        <p:grpSpPr bwMode="auto">
          <a:xfrm>
            <a:off x="838200" y="2362200"/>
            <a:ext cx="7391400" cy="1752600"/>
            <a:chOff x="528" y="1488"/>
            <a:chExt cx="4656" cy="1104"/>
          </a:xfrm>
        </p:grpSpPr>
        <p:pic>
          <p:nvPicPr>
            <p:cNvPr id="139278" name="Picture 5" descr="MCj04326110000[1]"/>
            <p:cNvPicPr>
              <a:picLocks noChangeAspect="1" noChangeArrowheads="1"/>
            </p:cNvPicPr>
            <p:nvPr/>
          </p:nvPicPr>
          <p:blipFill>
            <a:blip r:embed="rId4"/>
            <a:srcRect/>
            <a:stretch>
              <a:fillRect/>
            </a:stretch>
          </p:blipFill>
          <p:spPr bwMode="auto">
            <a:xfrm>
              <a:off x="2304" y="1536"/>
              <a:ext cx="1008" cy="1008"/>
            </a:xfrm>
            <a:prstGeom prst="rect">
              <a:avLst/>
            </a:prstGeom>
            <a:noFill/>
            <a:ln w="9525">
              <a:noFill/>
              <a:miter lim="800000"/>
              <a:headEnd/>
              <a:tailEnd/>
            </a:ln>
          </p:spPr>
        </p:pic>
        <p:pic>
          <p:nvPicPr>
            <p:cNvPr id="139279" name="Picture 6" descr="MCj04326240000[1]"/>
            <p:cNvPicPr>
              <a:picLocks noChangeAspect="1" noChangeArrowheads="1"/>
            </p:cNvPicPr>
            <p:nvPr/>
          </p:nvPicPr>
          <p:blipFill>
            <a:blip r:embed="rId5"/>
            <a:srcRect/>
            <a:stretch>
              <a:fillRect/>
            </a:stretch>
          </p:blipFill>
          <p:spPr bwMode="auto">
            <a:xfrm>
              <a:off x="528" y="1488"/>
              <a:ext cx="1080" cy="1080"/>
            </a:xfrm>
            <a:prstGeom prst="rect">
              <a:avLst/>
            </a:prstGeom>
            <a:noFill/>
            <a:ln w="9525">
              <a:noFill/>
              <a:miter lim="800000"/>
              <a:headEnd/>
              <a:tailEnd/>
            </a:ln>
          </p:spPr>
        </p:pic>
        <p:pic>
          <p:nvPicPr>
            <p:cNvPr id="139280" name="Picture 7" descr="MCj04326230000[1]"/>
            <p:cNvPicPr>
              <a:picLocks noChangeAspect="1" noChangeArrowheads="1"/>
            </p:cNvPicPr>
            <p:nvPr/>
          </p:nvPicPr>
          <p:blipFill>
            <a:blip r:embed="rId6"/>
            <a:srcRect/>
            <a:stretch>
              <a:fillRect/>
            </a:stretch>
          </p:blipFill>
          <p:spPr bwMode="auto">
            <a:xfrm>
              <a:off x="4080" y="1488"/>
              <a:ext cx="1104" cy="1104"/>
            </a:xfrm>
            <a:prstGeom prst="rect">
              <a:avLst/>
            </a:prstGeom>
            <a:noFill/>
            <a:ln w="9525">
              <a:noFill/>
              <a:miter lim="800000"/>
              <a:headEnd/>
              <a:tailEnd/>
            </a:ln>
          </p:spPr>
        </p:pic>
      </p:grpSp>
      <p:sp>
        <p:nvSpPr>
          <p:cNvPr id="139269" name="AutoShape 8"/>
          <p:cNvSpPr>
            <a:spLocks noChangeArrowheads="1"/>
          </p:cNvSpPr>
          <p:nvPr/>
        </p:nvSpPr>
        <p:spPr bwMode="auto">
          <a:xfrm>
            <a:off x="2590800" y="2667000"/>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39270" name="Text Box 9"/>
          <p:cNvSpPr txBox="1">
            <a:spLocks noChangeArrowheads="1"/>
          </p:cNvSpPr>
          <p:nvPr/>
        </p:nvSpPr>
        <p:spPr bwMode="auto">
          <a:xfrm>
            <a:off x="609600" y="4572000"/>
            <a:ext cx="7924800" cy="519113"/>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a:pPr>
            <a:r>
              <a:rPr lang="en-US" sz="2800"/>
              <a:t>Orange sells a lawnmower to Pink.</a:t>
            </a:r>
          </a:p>
        </p:txBody>
      </p:sp>
      <p:grpSp>
        <p:nvGrpSpPr>
          <p:cNvPr id="3" name="Group 25"/>
          <p:cNvGrpSpPr>
            <a:grpSpLocks/>
          </p:cNvGrpSpPr>
          <p:nvPr/>
        </p:nvGrpSpPr>
        <p:grpSpPr bwMode="auto">
          <a:xfrm>
            <a:off x="692150" y="1038225"/>
            <a:ext cx="4191000" cy="579438"/>
            <a:chOff x="436" y="654"/>
            <a:chExt cx="2640" cy="365"/>
          </a:xfrm>
        </p:grpSpPr>
        <p:sp>
          <p:nvSpPr>
            <p:cNvPr id="139276" name="Text Box 19"/>
            <p:cNvSpPr txBox="1">
              <a:spLocks noChangeArrowheads="1"/>
            </p:cNvSpPr>
            <p:nvPr/>
          </p:nvSpPr>
          <p:spPr bwMode="auto">
            <a:xfrm>
              <a:off x="2260" y="654"/>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39277" name="Text Box 23"/>
            <p:cNvSpPr txBox="1">
              <a:spLocks noChangeArrowheads="1"/>
            </p:cNvSpPr>
            <p:nvPr/>
          </p:nvSpPr>
          <p:spPr bwMode="auto">
            <a:xfrm>
              <a:off x="436" y="654"/>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grpSp>
      <p:grpSp>
        <p:nvGrpSpPr>
          <p:cNvPr id="4" name="Group 26"/>
          <p:cNvGrpSpPr>
            <a:grpSpLocks/>
          </p:cNvGrpSpPr>
          <p:nvPr/>
        </p:nvGrpSpPr>
        <p:grpSpPr bwMode="auto">
          <a:xfrm>
            <a:off x="1482725" y="1027113"/>
            <a:ext cx="6386513" cy="588962"/>
            <a:chOff x="934" y="647"/>
            <a:chExt cx="4023" cy="371"/>
          </a:xfrm>
        </p:grpSpPr>
        <p:sp>
          <p:nvSpPr>
            <p:cNvPr id="139273" name="Text Box 20"/>
            <p:cNvSpPr txBox="1">
              <a:spLocks noChangeArrowheads="1"/>
            </p:cNvSpPr>
            <p:nvPr/>
          </p:nvSpPr>
          <p:spPr bwMode="auto">
            <a:xfrm>
              <a:off x="2758" y="647"/>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sp>
          <p:nvSpPr>
            <p:cNvPr id="139274" name="Text Box 21"/>
            <p:cNvSpPr txBox="1">
              <a:spLocks noChangeArrowheads="1"/>
            </p:cNvSpPr>
            <p:nvPr/>
          </p:nvSpPr>
          <p:spPr bwMode="auto">
            <a:xfrm>
              <a:off x="4141" y="65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sp>
          <p:nvSpPr>
            <p:cNvPr id="139275" name="Text Box 24"/>
            <p:cNvSpPr txBox="1">
              <a:spLocks noChangeArrowheads="1"/>
            </p:cNvSpPr>
            <p:nvPr/>
          </p:nvSpPr>
          <p:spPr bwMode="auto">
            <a:xfrm>
              <a:off x="934" y="647"/>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3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2"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5363" name="Freeform 35"/>
          <p:cNvSpPr>
            <a:spLocks/>
          </p:cNvSpPr>
          <p:nvPr/>
        </p:nvSpPr>
        <p:spPr bwMode="auto">
          <a:xfrm>
            <a:off x="525463" y="2122488"/>
            <a:ext cx="8113712" cy="2416175"/>
          </a:xfrm>
          <a:custGeom>
            <a:avLst/>
            <a:gdLst>
              <a:gd name="T0" fmla="*/ 2147483647 w 5111"/>
              <a:gd name="T1" fmla="*/ 2147483647 h 1522"/>
              <a:gd name="T2" fmla="*/ 2147483647 w 5111"/>
              <a:gd name="T3" fmla="*/ 2147483647 h 1522"/>
              <a:gd name="T4" fmla="*/ 2147483647 w 5111"/>
              <a:gd name="T5" fmla="*/ 2147483647 h 1522"/>
              <a:gd name="T6" fmla="*/ 2147483647 w 5111"/>
              <a:gd name="T7" fmla="*/ 2147483647 h 1522"/>
              <a:gd name="T8" fmla="*/ 2147483647 w 5111"/>
              <a:gd name="T9" fmla="*/ 2147483647 h 1522"/>
              <a:gd name="T10" fmla="*/ 2147483647 w 5111"/>
              <a:gd name="T11" fmla="*/ 2147483647 h 1522"/>
              <a:gd name="T12" fmla="*/ 2147483647 w 5111"/>
              <a:gd name="T13" fmla="*/ 2147483647 h 1522"/>
              <a:gd name="T14" fmla="*/ 2147483647 w 5111"/>
              <a:gd name="T15" fmla="*/ 2147483647 h 1522"/>
              <a:gd name="T16" fmla="*/ 2147483647 w 5111"/>
              <a:gd name="T17" fmla="*/ 2147483647 h 1522"/>
              <a:gd name="T18" fmla="*/ 2147483647 w 5111"/>
              <a:gd name="T19" fmla="*/ 2147483647 h 1522"/>
              <a:gd name="T20" fmla="*/ 2147483647 w 5111"/>
              <a:gd name="T21" fmla="*/ 2147483647 h 1522"/>
              <a:gd name="T22" fmla="*/ 2147483647 w 5111"/>
              <a:gd name="T23" fmla="*/ 2147483647 h 1522"/>
              <a:gd name="T24" fmla="*/ 2147483647 w 5111"/>
              <a:gd name="T25" fmla="*/ 2147483647 h 1522"/>
              <a:gd name="T26" fmla="*/ 2147483647 w 5111"/>
              <a:gd name="T27" fmla="*/ 2147483647 h 1522"/>
              <a:gd name="T28" fmla="*/ 2147483647 w 5111"/>
              <a:gd name="T29" fmla="*/ 2147483647 h 1522"/>
              <a:gd name="T30" fmla="*/ 2147483647 w 5111"/>
              <a:gd name="T31" fmla="*/ 2147483647 h 1522"/>
              <a:gd name="T32" fmla="*/ 2147483647 w 5111"/>
              <a:gd name="T33" fmla="*/ 2147483647 h 1522"/>
              <a:gd name="T34" fmla="*/ 2147483647 w 5111"/>
              <a:gd name="T35" fmla="*/ 2147483647 h 1522"/>
              <a:gd name="T36" fmla="*/ 2147483647 w 5111"/>
              <a:gd name="T37" fmla="*/ 2147483647 h 1522"/>
              <a:gd name="T38" fmla="*/ 2147483647 w 5111"/>
              <a:gd name="T39" fmla="*/ 2147483647 h 1522"/>
              <a:gd name="T40" fmla="*/ 2147483647 w 5111"/>
              <a:gd name="T41" fmla="*/ 2147483647 h 1522"/>
              <a:gd name="T42" fmla="*/ 2147483647 w 5111"/>
              <a:gd name="T43" fmla="*/ 2147483647 h 1522"/>
              <a:gd name="T44" fmla="*/ 2147483647 w 5111"/>
              <a:gd name="T45" fmla="*/ 2147483647 h 1522"/>
              <a:gd name="T46" fmla="*/ 2147483647 w 5111"/>
              <a:gd name="T47" fmla="*/ 2147483647 h 1522"/>
              <a:gd name="T48" fmla="*/ 2147483647 w 5111"/>
              <a:gd name="T49" fmla="*/ 2147483647 h 1522"/>
              <a:gd name="T50" fmla="*/ 2147483647 w 5111"/>
              <a:gd name="T51" fmla="*/ 2147483647 h 1522"/>
              <a:gd name="T52" fmla="*/ 2147483647 w 5111"/>
              <a:gd name="T53" fmla="*/ 2147483647 h 1522"/>
              <a:gd name="T54" fmla="*/ 2147483647 w 5111"/>
              <a:gd name="T55" fmla="*/ 2147483647 h 1522"/>
              <a:gd name="T56" fmla="*/ 2147483647 w 5111"/>
              <a:gd name="T57" fmla="*/ 2147483647 h 1522"/>
              <a:gd name="T58" fmla="*/ 2147483647 w 5111"/>
              <a:gd name="T59" fmla="*/ 2147483647 h 1522"/>
              <a:gd name="T60" fmla="*/ 2147483647 w 5111"/>
              <a:gd name="T61" fmla="*/ 2147483647 h 1522"/>
              <a:gd name="T62" fmla="*/ 2147483647 w 5111"/>
              <a:gd name="T63" fmla="*/ 2147483647 h 1522"/>
              <a:gd name="T64" fmla="*/ 2147483647 w 5111"/>
              <a:gd name="T65" fmla="*/ 2147483647 h 1522"/>
              <a:gd name="T66" fmla="*/ 2147483647 w 5111"/>
              <a:gd name="T67" fmla="*/ 2147483647 h 1522"/>
              <a:gd name="T68" fmla="*/ 2147483647 w 5111"/>
              <a:gd name="T69" fmla="*/ 2147483647 h 1522"/>
              <a:gd name="T70" fmla="*/ 2147483647 w 5111"/>
              <a:gd name="T71" fmla="*/ 0 h 1522"/>
              <a:gd name="T72" fmla="*/ 2147483647 w 5111"/>
              <a:gd name="T73" fmla="*/ 2147483647 h 1522"/>
              <a:gd name="T74" fmla="*/ 2147483647 w 5111"/>
              <a:gd name="T75" fmla="*/ 2147483647 h 1522"/>
              <a:gd name="T76" fmla="*/ 2147483647 w 5111"/>
              <a:gd name="T77" fmla="*/ 0 h 1522"/>
              <a:gd name="T78" fmla="*/ 2147483647 w 5111"/>
              <a:gd name="T79" fmla="*/ 2147483647 h 1522"/>
              <a:gd name="T80" fmla="*/ 2147483647 w 5111"/>
              <a:gd name="T81" fmla="*/ 2147483647 h 1522"/>
              <a:gd name="T82" fmla="*/ 2147483647 w 5111"/>
              <a:gd name="T83" fmla="*/ 2147483647 h 1522"/>
              <a:gd name="T84" fmla="*/ 2147483647 w 5111"/>
              <a:gd name="T85" fmla="*/ 2147483647 h 1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1"/>
              <a:gd name="T130" fmla="*/ 0 h 1522"/>
              <a:gd name="T131" fmla="*/ 5111 w 5111"/>
              <a:gd name="T132" fmla="*/ 1522 h 1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1" h="1522">
                <a:moveTo>
                  <a:pt x="174" y="93"/>
                </a:moveTo>
                <a:cubicBezTo>
                  <a:pt x="153" y="96"/>
                  <a:pt x="132" y="96"/>
                  <a:pt x="112" y="103"/>
                </a:cubicBezTo>
                <a:cubicBezTo>
                  <a:pt x="68" y="118"/>
                  <a:pt x="88" y="123"/>
                  <a:pt x="71" y="154"/>
                </a:cubicBezTo>
                <a:cubicBezTo>
                  <a:pt x="10" y="263"/>
                  <a:pt x="44" y="176"/>
                  <a:pt x="19" y="247"/>
                </a:cubicBezTo>
                <a:cubicBezTo>
                  <a:pt x="13" y="419"/>
                  <a:pt x="0" y="547"/>
                  <a:pt x="40" y="710"/>
                </a:cubicBezTo>
                <a:cubicBezTo>
                  <a:pt x="37" y="758"/>
                  <a:pt x="37" y="806"/>
                  <a:pt x="30" y="854"/>
                </a:cubicBezTo>
                <a:cubicBezTo>
                  <a:pt x="27" y="876"/>
                  <a:pt x="9" y="916"/>
                  <a:pt x="9" y="916"/>
                </a:cubicBezTo>
                <a:cubicBezTo>
                  <a:pt x="22" y="1010"/>
                  <a:pt x="24" y="1012"/>
                  <a:pt x="81" y="1080"/>
                </a:cubicBezTo>
                <a:cubicBezTo>
                  <a:pt x="117" y="1123"/>
                  <a:pt x="82" y="1105"/>
                  <a:pt x="133" y="1121"/>
                </a:cubicBezTo>
                <a:cubicBezTo>
                  <a:pt x="188" y="1207"/>
                  <a:pt x="115" y="1108"/>
                  <a:pt x="184" y="1162"/>
                </a:cubicBezTo>
                <a:cubicBezTo>
                  <a:pt x="194" y="1170"/>
                  <a:pt x="196" y="1184"/>
                  <a:pt x="205" y="1193"/>
                </a:cubicBezTo>
                <a:cubicBezTo>
                  <a:pt x="226" y="1214"/>
                  <a:pt x="239" y="1215"/>
                  <a:pt x="266" y="1224"/>
                </a:cubicBezTo>
                <a:cubicBezTo>
                  <a:pt x="325" y="1263"/>
                  <a:pt x="358" y="1267"/>
                  <a:pt x="421" y="1296"/>
                </a:cubicBezTo>
                <a:cubicBezTo>
                  <a:pt x="456" y="1312"/>
                  <a:pt x="487" y="1336"/>
                  <a:pt x="523" y="1348"/>
                </a:cubicBezTo>
                <a:cubicBezTo>
                  <a:pt x="564" y="1361"/>
                  <a:pt x="618" y="1369"/>
                  <a:pt x="657" y="1389"/>
                </a:cubicBezTo>
                <a:cubicBezTo>
                  <a:pt x="701" y="1411"/>
                  <a:pt x="733" y="1429"/>
                  <a:pt x="781" y="1440"/>
                </a:cubicBezTo>
                <a:cubicBezTo>
                  <a:pt x="924" y="1473"/>
                  <a:pt x="1071" y="1488"/>
                  <a:pt x="1213" y="1522"/>
                </a:cubicBezTo>
                <a:cubicBezTo>
                  <a:pt x="1443" y="1517"/>
                  <a:pt x="1586" y="1514"/>
                  <a:pt x="1789" y="1492"/>
                </a:cubicBezTo>
                <a:cubicBezTo>
                  <a:pt x="1857" y="1478"/>
                  <a:pt x="1973" y="1471"/>
                  <a:pt x="2035" y="1440"/>
                </a:cubicBezTo>
                <a:cubicBezTo>
                  <a:pt x="2154" y="1381"/>
                  <a:pt x="2266" y="1318"/>
                  <a:pt x="2395" y="1286"/>
                </a:cubicBezTo>
                <a:cubicBezTo>
                  <a:pt x="2549" y="1299"/>
                  <a:pt x="2696" y="1342"/>
                  <a:pt x="2848" y="1358"/>
                </a:cubicBezTo>
                <a:cubicBezTo>
                  <a:pt x="3002" y="1375"/>
                  <a:pt x="2949" y="1361"/>
                  <a:pt x="3085" y="1378"/>
                </a:cubicBezTo>
                <a:cubicBezTo>
                  <a:pt x="3168" y="1389"/>
                  <a:pt x="3248" y="1421"/>
                  <a:pt x="3331" y="1430"/>
                </a:cubicBezTo>
                <a:cubicBezTo>
                  <a:pt x="3379" y="1435"/>
                  <a:pt x="3427" y="1436"/>
                  <a:pt x="3475" y="1440"/>
                </a:cubicBezTo>
                <a:cubicBezTo>
                  <a:pt x="3503" y="1442"/>
                  <a:pt x="3530" y="1447"/>
                  <a:pt x="3558" y="1450"/>
                </a:cubicBezTo>
                <a:cubicBezTo>
                  <a:pt x="3761" y="1504"/>
                  <a:pt x="4046" y="1464"/>
                  <a:pt x="4216" y="1461"/>
                </a:cubicBezTo>
                <a:cubicBezTo>
                  <a:pt x="4266" y="1448"/>
                  <a:pt x="4312" y="1438"/>
                  <a:pt x="4360" y="1420"/>
                </a:cubicBezTo>
                <a:cubicBezTo>
                  <a:pt x="4391" y="1408"/>
                  <a:pt x="4453" y="1389"/>
                  <a:pt x="4453" y="1389"/>
                </a:cubicBezTo>
                <a:cubicBezTo>
                  <a:pt x="4517" y="1344"/>
                  <a:pt x="4625" y="1336"/>
                  <a:pt x="4699" y="1317"/>
                </a:cubicBezTo>
                <a:cubicBezTo>
                  <a:pt x="4780" y="1262"/>
                  <a:pt x="4930" y="1202"/>
                  <a:pt x="5029" y="1183"/>
                </a:cubicBezTo>
                <a:cubicBezTo>
                  <a:pt x="5073" y="1137"/>
                  <a:pt x="5078" y="1091"/>
                  <a:pt x="5090" y="1029"/>
                </a:cubicBezTo>
                <a:cubicBezTo>
                  <a:pt x="5094" y="892"/>
                  <a:pt x="5096" y="754"/>
                  <a:pt x="5101" y="617"/>
                </a:cubicBezTo>
                <a:cubicBezTo>
                  <a:pt x="5103" y="569"/>
                  <a:pt x="5111" y="521"/>
                  <a:pt x="5111" y="473"/>
                </a:cubicBezTo>
                <a:cubicBezTo>
                  <a:pt x="5111" y="418"/>
                  <a:pt x="5106" y="364"/>
                  <a:pt x="5101" y="309"/>
                </a:cubicBezTo>
                <a:cubicBezTo>
                  <a:pt x="5075" y="42"/>
                  <a:pt x="4794" y="41"/>
                  <a:pt x="4586" y="31"/>
                </a:cubicBezTo>
                <a:cubicBezTo>
                  <a:pt x="4530" y="23"/>
                  <a:pt x="4476" y="17"/>
                  <a:pt x="4422" y="0"/>
                </a:cubicBezTo>
                <a:cubicBezTo>
                  <a:pt x="3880" y="8"/>
                  <a:pt x="3372" y="34"/>
                  <a:pt x="2827" y="41"/>
                </a:cubicBezTo>
                <a:cubicBezTo>
                  <a:pt x="2440" y="76"/>
                  <a:pt x="2033" y="38"/>
                  <a:pt x="1645" y="31"/>
                </a:cubicBezTo>
                <a:cubicBezTo>
                  <a:pt x="1554" y="24"/>
                  <a:pt x="1467" y="14"/>
                  <a:pt x="1377" y="0"/>
                </a:cubicBezTo>
                <a:cubicBezTo>
                  <a:pt x="1098" y="5"/>
                  <a:pt x="901" y="12"/>
                  <a:pt x="647" y="31"/>
                </a:cubicBezTo>
                <a:cubicBezTo>
                  <a:pt x="521" y="62"/>
                  <a:pt x="408" y="66"/>
                  <a:pt x="277" y="72"/>
                </a:cubicBezTo>
                <a:cubicBezTo>
                  <a:pt x="183" y="85"/>
                  <a:pt x="228" y="74"/>
                  <a:pt x="143" y="103"/>
                </a:cubicBezTo>
                <a:cubicBezTo>
                  <a:pt x="133" y="106"/>
                  <a:pt x="164" y="96"/>
                  <a:pt x="174" y="93"/>
                </a:cubicBezTo>
                <a:close/>
              </a:path>
            </a:pathLst>
          </a:custGeom>
          <a:solidFill>
            <a:srgbClr val="808080">
              <a:alpha val="30196"/>
            </a:srgbClr>
          </a:solidFill>
          <a:ln w="9525">
            <a:noFill/>
            <a:round/>
            <a:headEnd/>
            <a:tailEnd/>
          </a:ln>
        </p:spPr>
        <p:txBody>
          <a:bodyPr>
            <a:prstTxWarp prst="textNoShape">
              <a:avLst/>
            </a:prstTxWarp>
          </a:bodyPr>
          <a:lstStyle/>
          <a:p>
            <a:endParaRPr lang="en-US"/>
          </a:p>
        </p:txBody>
      </p:sp>
      <p:sp>
        <p:nvSpPr>
          <p:cNvPr id="141315" name="Freeform 34"/>
          <p:cNvSpPr>
            <a:spLocks/>
          </p:cNvSpPr>
          <p:nvPr/>
        </p:nvSpPr>
        <p:spPr bwMode="auto">
          <a:xfrm>
            <a:off x="508000" y="2122488"/>
            <a:ext cx="8113713" cy="2416175"/>
          </a:xfrm>
          <a:custGeom>
            <a:avLst/>
            <a:gdLst>
              <a:gd name="T0" fmla="*/ 2147483647 w 5111"/>
              <a:gd name="T1" fmla="*/ 2147483647 h 1522"/>
              <a:gd name="T2" fmla="*/ 2147483647 w 5111"/>
              <a:gd name="T3" fmla="*/ 2147483647 h 1522"/>
              <a:gd name="T4" fmla="*/ 2147483647 w 5111"/>
              <a:gd name="T5" fmla="*/ 2147483647 h 1522"/>
              <a:gd name="T6" fmla="*/ 2147483647 w 5111"/>
              <a:gd name="T7" fmla="*/ 2147483647 h 1522"/>
              <a:gd name="T8" fmla="*/ 2147483647 w 5111"/>
              <a:gd name="T9" fmla="*/ 2147483647 h 1522"/>
              <a:gd name="T10" fmla="*/ 2147483647 w 5111"/>
              <a:gd name="T11" fmla="*/ 2147483647 h 1522"/>
              <a:gd name="T12" fmla="*/ 2147483647 w 5111"/>
              <a:gd name="T13" fmla="*/ 2147483647 h 1522"/>
              <a:gd name="T14" fmla="*/ 2147483647 w 5111"/>
              <a:gd name="T15" fmla="*/ 2147483647 h 1522"/>
              <a:gd name="T16" fmla="*/ 2147483647 w 5111"/>
              <a:gd name="T17" fmla="*/ 2147483647 h 1522"/>
              <a:gd name="T18" fmla="*/ 2147483647 w 5111"/>
              <a:gd name="T19" fmla="*/ 2147483647 h 1522"/>
              <a:gd name="T20" fmla="*/ 2147483647 w 5111"/>
              <a:gd name="T21" fmla="*/ 2147483647 h 1522"/>
              <a:gd name="T22" fmla="*/ 2147483647 w 5111"/>
              <a:gd name="T23" fmla="*/ 2147483647 h 1522"/>
              <a:gd name="T24" fmla="*/ 2147483647 w 5111"/>
              <a:gd name="T25" fmla="*/ 2147483647 h 1522"/>
              <a:gd name="T26" fmla="*/ 2147483647 w 5111"/>
              <a:gd name="T27" fmla="*/ 2147483647 h 1522"/>
              <a:gd name="T28" fmla="*/ 2147483647 w 5111"/>
              <a:gd name="T29" fmla="*/ 2147483647 h 1522"/>
              <a:gd name="T30" fmla="*/ 2147483647 w 5111"/>
              <a:gd name="T31" fmla="*/ 2147483647 h 1522"/>
              <a:gd name="T32" fmla="*/ 2147483647 w 5111"/>
              <a:gd name="T33" fmla="*/ 2147483647 h 1522"/>
              <a:gd name="T34" fmla="*/ 2147483647 w 5111"/>
              <a:gd name="T35" fmla="*/ 2147483647 h 1522"/>
              <a:gd name="T36" fmla="*/ 2147483647 w 5111"/>
              <a:gd name="T37" fmla="*/ 2147483647 h 1522"/>
              <a:gd name="T38" fmla="*/ 2147483647 w 5111"/>
              <a:gd name="T39" fmla="*/ 2147483647 h 1522"/>
              <a:gd name="T40" fmla="*/ 2147483647 w 5111"/>
              <a:gd name="T41" fmla="*/ 2147483647 h 1522"/>
              <a:gd name="T42" fmla="*/ 2147483647 w 5111"/>
              <a:gd name="T43" fmla="*/ 2147483647 h 1522"/>
              <a:gd name="T44" fmla="*/ 2147483647 w 5111"/>
              <a:gd name="T45" fmla="*/ 2147483647 h 1522"/>
              <a:gd name="T46" fmla="*/ 2147483647 w 5111"/>
              <a:gd name="T47" fmla="*/ 2147483647 h 1522"/>
              <a:gd name="T48" fmla="*/ 2147483647 w 5111"/>
              <a:gd name="T49" fmla="*/ 2147483647 h 1522"/>
              <a:gd name="T50" fmla="*/ 2147483647 w 5111"/>
              <a:gd name="T51" fmla="*/ 2147483647 h 1522"/>
              <a:gd name="T52" fmla="*/ 2147483647 w 5111"/>
              <a:gd name="T53" fmla="*/ 2147483647 h 1522"/>
              <a:gd name="T54" fmla="*/ 2147483647 w 5111"/>
              <a:gd name="T55" fmla="*/ 2147483647 h 1522"/>
              <a:gd name="T56" fmla="*/ 2147483647 w 5111"/>
              <a:gd name="T57" fmla="*/ 2147483647 h 1522"/>
              <a:gd name="T58" fmla="*/ 2147483647 w 5111"/>
              <a:gd name="T59" fmla="*/ 2147483647 h 1522"/>
              <a:gd name="T60" fmla="*/ 2147483647 w 5111"/>
              <a:gd name="T61" fmla="*/ 2147483647 h 1522"/>
              <a:gd name="T62" fmla="*/ 2147483647 w 5111"/>
              <a:gd name="T63" fmla="*/ 2147483647 h 1522"/>
              <a:gd name="T64" fmla="*/ 2147483647 w 5111"/>
              <a:gd name="T65" fmla="*/ 2147483647 h 1522"/>
              <a:gd name="T66" fmla="*/ 2147483647 w 5111"/>
              <a:gd name="T67" fmla="*/ 2147483647 h 1522"/>
              <a:gd name="T68" fmla="*/ 2147483647 w 5111"/>
              <a:gd name="T69" fmla="*/ 2147483647 h 1522"/>
              <a:gd name="T70" fmla="*/ 2147483647 w 5111"/>
              <a:gd name="T71" fmla="*/ 0 h 1522"/>
              <a:gd name="T72" fmla="*/ 2147483647 w 5111"/>
              <a:gd name="T73" fmla="*/ 2147483647 h 1522"/>
              <a:gd name="T74" fmla="*/ 2147483647 w 5111"/>
              <a:gd name="T75" fmla="*/ 2147483647 h 1522"/>
              <a:gd name="T76" fmla="*/ 2147483647 w 5111"/>
              <a:gd name="T77" fmla="*/ 0 h 1522"/>
              <a:gd name="T78" fmla="*/ 2147483647 w 5111"/>
              <a:gd name="T79" fmla="*/ 2147483647 h 1522"/>
              <a:gd name="T80" fmla="*/ 2147483647 w 5111"/>
              <a:gd name="T81" fmla="*/ 2147483647 h 1522"/>
              <a:gd name="T82" fmla="*/ 2147483647 w 5111"/>
              <a:gd name="T83" fmla="*/ 2147483647 h 1522"/>
              <a:gd name="T84" fmla="*/ 2147483647 w 5111"/>
              <a:gd name="T85" fmla="*/ 2147483647 h 1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1"/>
              <a:gd name="T130" fmla="*/ 0 h 1522"/>
              <a:gd name="T131" fmla="*/ 5111 w 5111"/>
              <a:gd name="T132" fmla="*/ 1522 h 1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1" h="1522">
                <a:moveTo>
                  <a:pt x="174" y="93"/>
                </a:moveTo>
                <a:cubicBezTo>
                  <a:pt x="153" y="96"/>
                  <a:pt x="132" y="96"/>
                  <a:pt x="112" y="103"/>
                </a:cubicBezTo>
                <a:cubicBezTo>
                  <a:pt x="68" y="118"/>
                  <a:pt x="88" y="123"/>
                  <a:pt x="71" y="154"/>
                </a:cubicBezTo>
                <a:cubicBezTo>
                  <a:pt x="10" y="263"/>
                  <a:pt x="44" y="176"/>
                  <a:pt x="19" y="247"/>
                </a:cubicBezTo>
                <a:cubicBezTo>
                  <a:pt x="13" y="419"/>
                  <a:pt x="0" y="547"/>
                  <a:pt x="40" y="710"/>
                </a:cubicBezTo>
                <a:cubicBezTo>
                  <a:pt x="37" y="758"/>
                  <a:pt x="37" y="806"/>
                  <a:pt x="30" y="854"/>
                </a:cubicBezTo>
                <a:cubicBezTo>
                  <a:pt x="27" y="876"/>
                  <a:pt x="9" y="916"/>
                  <a:pt x="9" y="916"/>
                </a:cubicBezTo>
                <a:cubicBezTo>
                  <a:pt x="22" y="1010"/>
                  <a:pt x="24" y="1012"/>
                  <a:pt x="81" y="1080"/>
                </a:cubicBezTo>
                <a:cubicBezTo>
                  <a:pt x="117" y="1123"/>
                  <a:pt x="82" y="1105"/>
                  <a:pt x="133" y="1121"/>
                </a:cubicBezTo>
                <a:cubicBezTo>
                  <a:pt x="188" y="1207"/>
                  <a:pt x="115" y="1108"/>
                  <a:pt x="184" y="1162"/>
                </a:cubicBezTo>
                <a:cubicBezTo>
                  <a:pt x="194" y="1170"/>
                  <a:pt x="196" y="1184"/>
                  <a:pt x="205" y="1193"/>
                </a:cubicBezTo>
                <a:cubicBezTo>
                  <a:pt x="226" y="1214"/>
                  <a:pt x="239" y="1215"/>
                  <a:pt x="266" y="1224"/>
                </a:cubicBezTo>
                <a:cubicBezTo>
                  <a:pt x="325" y="1263"/>
                  <a:pt x="358" y="1267"/>
                  <a:pt x="421" y="1296"/>
                </a:cubicBezTo>
                <a:cubicBezTo>
                  <a:pt x="456" y="1312"/>
                  <a:pt x="487" y="1336"/>
                  <a:pt x="523" y="1348"/>
                </a:cubicBezTo>
                <a:cubicBezTo>
                  <a:pt x="564" y="1361"/>
                  <a:pt x="618" y="1369"/>
                  <a:pt x="657" y="1389"/>
                </a:cubicBezTo>
                <a:cubicBezTo>
                  <a:pt x="701" y="1411"/>
                  <a:pt x="733" y="1429"/>
                  <a:pt x="781" y="1440"/>
                </a:cubicBezTo>
                <a:cubicBezTo>
                  <a:pt x="924" y="1473"/>
                  <a:pt x="1071" y="1488"/>
                  <a:pt x="1213" y="1522"/>
                </a:cubicBezTo>
                <a:cubicBezTo>
                  <a:pt x="1443" y="1517"/>
                  <a:pt x="1586" y="1514"/>
                  <a:pt x="1789" y="1492"/>
                </a:cubicBezTo>
                <a:cubicBezTo>
                  <a:pt x="1857" y="1478"/>
                  <a:pt x="1973" y="1471"/>
                  <a:pt x="2035" y="1440"/>
                </a:cubicBezTo>
                <a:cubicBezTo>
                  <a:pt x="2154" y="1381"/>
                  <a:pt x="2266" y="1318"/>
                  <a:pt x="2395" y="1286"/>
                </a:cubicBezTo>
                <a:cubicBezTo>
                  <a:pt x="2549" y="1299"/>
                  <a:pt x="2696" y="1342"/>
                  <a:pt x="2848" y="1358"/>
                </a:cubicBezTo>
                <a:cubicBezTo>
                  <a:pt x="3002" y="1375"/>
                  <a:pt x="2949" y="1361"/>
                  <a:pt x="3085" y="1378"/>
                </a:cubicBezTo>
                <a:cubicBezTo>
                  <a:pt x="3168" y="1389"/>
                  <a:pt x="3248" y="1421"/>
                  <a:pt x="3331" y="1430"/>
                </a:cubicBezTo>
                <a:cubicBezTo>
                  <a:pt x="3379" y="1435"/>
                  <a:pt x="3427" y="1436"/>
                  <a:pt x="3475" y="1440"/>
                </a:cubicBezTo>
                <a:cubicBezTo>
                  <a:pt x="3503" y="1442"/>
                  <a:pt x="3530" y="1447"/>
                  <a:pt x="3558" y="1450"/>
                </a:cubicBezTo>
                <a:cubicBezTo>
                  <a:pt x="3761" y="1504"/>
                  <a:pt x="4046" y="1464"/>
                  <a:pt x="4216" y="1461"/>
                </a:cubicBezTo>
                <a:cubicBezTo>
                  <a:pt x="4266" y="1448"/>
                  <a:pt x="4312" y="1438"/>
                  <a:pt x="4360" y="1420"/>
                </a:cubicBezTo>
                <a:cubicBezTo>
                  <a:pt x="4391" y="1408"/>
                  <a:pt x="4453" y="1389"/>
                  <a:pt x="4453" y="1389"/>
                </a:cubicBezTo>
                <a:cubicBezTo>
                  <a:pt x="4517" y="1344"/>
                  <a:pt x="4625" y="1336"/>
                  <a:pt x="4699" y="1317"/>
                </a:cubicBezTo>
                <a:cubicBezTo>
                  <a:pt x="4780" y="1262"/>
                  <a:pt x="4930" y="1202"/>
                  <a:pt x="5029" y="1183"/>
                </a:cubicBezTo>
                <a:cubicBezTo>
                  <a:pt x="5073" y="1137"/>
                  <a:pt x="5078" y="1091"/>
                  <a:pt x="5090" y="1029"/>
                </a:cubicBezTo>
                <a:cubicBezTo>
                  <a:pt x="5094" y="892"/>
                  <a:pt x="5096" y="754"/>
                  <a:pt x="5101" y="617"/>
                </a:cubicBezTo>
                <a:cubicBezTo>
                  <a:pt x="5103" y="569"/>
                  <a:pt x="5111" y="521"/>
                  <a:pt x="5111" y="473"/>
                </a:cubicBezTo>
                <a:cubicBezTo>
                  <a:pt x="5111" y="418"/>
                  <a:pt x="5106" y="364"/>
                  <a:pt x="5101" y="309"/>
                </a:cubicBezTo>
                <a:cubicBezTo>
                  <a:pt x="5075" y="42"/>
                  <a:pt x="4794" y="41"/>
                  <a:pt x="4586" y="31"/>
                </a:cubicBezTo>
                <a:cubicBezTo>
                  <a:pt x="4530" y="23"/>
                  <a:pt x="4476" y="17"/>
                  <a:pt x="4422" y="0"/>
                </a:cubicBezTo>
                <a:cubicBezTo>
                  <a:pt x="3880" y="8"/>
                  <a:pt x="3372" y="34"/>
                  <a:pt x="2827" y="41"/>
                </a:cubicBezTo>
                <a:cubicBezTo>
                  <a:pt x="2440" y="76"/>
                  <a:pt x="2033" y="38"/>
                  <a:pt x="1645" y="31"/>
                </a:cubicBezTo>
                <a:cubicBezTo>
                  <a:pt x="1554" y="24"/>
                  <a:pt x="1467" y="14"/>
                  <a:pt x="1377" y="0"/>
                </a:cubicBezTo>
                <a:cubicBezTo>
                  <a:pt x="1098" y="5"/>
                  <a:pt x="901" y="12"/>
                  <a:pt x="647" y="31"/>
                </a:cubicBezTo>
                <a:cubicBezTo>
                  <a:pt x="521" y="62"/>
                  <a:pt x="408" y="66"/>
                  <a:pt x="277" y="72"/>
                </a:cubicBezTo>
                <a:cubicBezTo>
                  <a:pt x="183" y="85"/>
                  <a:pt x="228" y="74"/>
                  <a:pt x="143" y="103"/>
                </a:cubicBezTo>
                <a:cubicBezTo>
                  <a:pt x="133" y="106"/>
                  <a:pt x="164" y="96"/>
                  <a:pt x="174" y="93"/>
                </a:cubicBezTo>
                <a:close/>
              </a:path>
            </a:pathLst>
          </a:custGeom>
          <a:solidFill>
            <a:srgbClr val="808080">
              <a:alpha val="30196"/>
            </a:srgbClr>
          </a:solidFill>
          <a:ln w="9525">
            <a:noFill/>
            <a:round/>
            <a:headEnd/>
            <a:tailEnd/>
          </a:ln>
        </p:spPr>
        <p:txBody>
          <a:bodyPr>
            <a:prstTxWarp prst="textNoShape">
              <a:avLst/>
            </a:prstTxWarp>
          </a:bodyPr>
          <a:lstStyle/>
          <a:p>
            <a:endParaRPr lang="en-US"/>
          </a:p>
        </p:txBody>
      </p:sp>
      <p:sp>
        <p:nvSpPr>
          <p:cNvPr id="141316" name="Rectangle 2"/>
          <p:cNvSpPr>
            <a:spLocks noGrp="1" noChangeArrowheads="1"/>
          </p:cNvSpPr>
          <p:nvPr>
            <p:ph type="title"/>
          </p:nvPr>
        </p:nvSpPr>
        <p:spPr/>
        <p:txBody>
          <a:bodyPr/>
          <a:lstStyle/>
          <a:p>
            <a:pPr eaLnBrk="1" hangingPunct="1"/>
            <a:r>
              <a:rPr lang="en-US" sz="3600" b="1"/>
              <a:t>Trade can make everyone worse off</a:t>
            </a:r>
            <a:endParaRPr lang="en-US" sz="2800" b="1">
              <a:solidFill>
                <a:schemeClr val="bg1"/>
              </a:solidFill>
            </a:endParaRPr>
          </a:p>
        </p:txBody>
      </p:sp>
      <p:grpSp>
        <p:nvGrpSpPr>
          <p:cNvPr id="2" name="Group 3"/>
          <p:cNvGrpSpPr>
            <a:grpSpLocks/>
          </p:cNvGrpSpPr>
          <p:nvPr/>
        </p:nvGrpSpPr>
        <p:grpSpPr bwMode="auto">
          <a:xfrm>
            <a:off x="838200" y="2362200"/>
            <a:ext cx="7391400" cy="1752600"/>
            <a:chOff x="528" y="1488"/>
            <a:chExt cx="4656" cy="1104"/>
          </a:xfrm>
        </p:grpSpPr>
        <p:pic>
          <p:nvPicPr>
            <p:cNvPr id="141335" name="Picture 4" descr="MCj04326110000[1]"/>
            <p:cNvPicPr>
              <a:picLocks noChangeAspect="1" noChangeArrowheads="1"/>
            </p:cNvPicPr>
            <p:nvPr/>
          </p:nvPicPr>
          <p:blipFill>
            <a:blip r:embed="rId4"/>
            <a:srcRect/>
            <a:stretch>
              <a:fillRect/>
            </a:stretch>
          </p:blipFill>
          <p:spPr bwMode="auto">
            <a:xfrm>
              <a:off x="2304" y="1536"/>
              <a:ext cx="1008" cy="1008"/>
            </a:xfrm>
            <a:prstGeom prst="rect">
              <a:avLst/>
            </a:prstGeom>
            <a:noFill/>
            <a:ln w="9525">
              <a:noFill/>
              <a:miter lim="800000"/>
              <a:headEnd/>
              <a:tailEnd/>
            </a:ln>
          </p:spPr>
        </p:pic>
        <p:pic>
          <p:nvPicPr>
            <p:cNvPr id="141336" name="Picture 5" descr="MCj04326240000[1]"/>
            <p:cNvPicPr>
              <a:picLocks noChangeAspect="1" noChangeArrowheads="1"/>
            </p:cNvPicPr>
            <p:nvPr/>
          </p:nvPicPr>
          <p:blipFill>
            <a:blip r:embed="rId5"/>
            <a:srcRect/>
            <a:stretch>
              <a:fillRect/>
            </a:stretch>
          </p:blipFill>
          <p:spPr bwMode="auto">
            <a:xfrm>
              <a:off x="528" y="1488"/>
              <a:ext cx="1080" cy="1080"/>
            </a:xfrm>
            <a:prstGeom prst="rect">
              <a:avLst/>
            </a:prstGeom>
            <a:noFill/>
            <a:ln w="9525">
              <a:noFill/>
              <a:miter lim="800000"/>
              <a:headEnd/>
              <a:tailEnd/>
            </a:ln>
          </p:spPr>
        </p:pic>
        <p:pic>
          <p:nvPicPr>
            <p:cNvPr id="141337" name="Picture 6" descr="MCj04326230000[1]"/>
            <p:cNvPicPr>
              <a:picLocks noChangeAspect="1" noChangeArrowheads="1"/>
            </p:cNvPicPr>
            <p:nvPr/>
          </p:nvPicPr>
          <p:blipFill>
            <a:blip r:embed="rId6"/>
            <a:srcRect/>
            <a:stretch>
              <a:fillRect/>
            </a:stretch>
          </p:blipFill>
          <p:spPr bwMode="auto">
            <a:xfrm>
              <a:off x="4080" y="1488"/>
              <a:ext cx="1104" cy="1104"/>
            </a:xfrm>
            <a:prstGeom prst="rect">
              <a:avLst/>
            </a:prstGeom>
            <a:noFill/>
            <a:ln w="9525">
              <a:noFill/>
              <a:miter lim="800000"/>
              <a:headEnd/>
              <a:tailEnd/>
            </a:ln>
          </p:spPr>
        </p:pic>
      </p:grpSp>
      <p:sp>
        <p:nvSpPr>
          <p:cNvPr id="141318" name="AutoShape 7"/>
          <p:cNvSpPr>
            <a:spLocks noChangeArrowheads="1"/>
          </p:cNvSpPr>
          <p:nvPr/>
        </p:nvSpPr>
        <p:spPr bwMode="auto">
          <a:xfrm>
            <a:off x="2590800" y="2667000"/>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41319" name="AutoShape 8"/>
          <p:cNvSpPr>
            <a:spLocks noChangeArrowheads="1"/>
          </p:cNvSpPr>
          <p:nvPr/>
        </p:nvSpPr>
        <p:spPr bwMode="auto">
          <a:xfrm>
            <a:off x="5257800" y="2667000"/>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19"/>
          <p:cNvGrpSpPr>
            <a:grpSpLocks/>
          </p:cNvGrpSpPr>
          <p:nvPr/>
        </p:nvGrpSpPr>
        <p:grpSpPr bwMode="auto">
          <a:xfrm>
            <a:off x="3589338" y="1514475"/>
            <a:ext cx="3943350" cy="588963"/>
            <a:chOff x="2261" y="954"/>
            <a:chExt cx="2484" cy="371"/>
          </a:xfrm>
        </p:grpSpPr>
        <p:sp>
          <p:nvSpPr>
            <p:cNvPr id="141333" name="Text Box 20"/>
            <p:cNvSpPr txBox="1">
              <a:spLocks noChangeArrowheads="1"/>
            </p:cNvSpPr>
            <p:nvPr/>
          </p:nvSpPr>
          <p:spPr bwMode="auto">
            <a:xfrm>
              <a:off x="2261" y="96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1334" name="Text Box 21"/>
            <p:cNvSpPr txBox="1">
              <a:spLocks noChangeArrowheads="1"/>
            </p:cNvSpPr>
            <p:nvPr/>
          </p:nvSpPr>
          <p:spPr bwMode="auto">
            <a:xfrm>
              <a:off x="3929" y="954"/>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grpSp>
      <p:grpSp>
        <p:nvGrpSpPr>
          <p:cNvPr id="4" name="Group 22"/>
          <p:cNvGrpSpPr>
            <a:grpSpLocks/>
          </p:cNvGrpSpPr>
          <p:nvPr/>
        </p:nvGrpSpPr>
        <p:grpSpPr bwMode="auto">
          <a:xfrm>
            <a:off x="936625" y="1503363"/>
            <a:ext cx="7386638" cy="588962"/>
            <a:chOff x="590" y="947"/>
            <a:chExt cx="4653" cy="371"/>
          </a:xfrm>
        </p:grpSpPr>
        <p:sp>
          <p:nvSpPr>
            <p:cNvPr id="141330" name="Text Box 23"/>
            <p:cNvSpPr txBox="1">
              <a:spLocks noChangeArrowheads="1"/>
            </p:cNvSpPr>
            <p:nvPr/>
          </p:nvSpPr>
          <p:spPr bwMode="auto">
            <a:xfrm>
              <a:off x="590" y="947"/>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sp>
          <p:nvSpPr>
            <p:cNvPr id="141331" name="Text Box 24"/>
            <p:cNvSpPr txBox="1">
              <a:spLocks noChangeArrowheads="1"/>
            </p:cNvSpPr>
            <p:nvPr/>
          </p:nvSpPr>
          <p:spPr bwMode="auto">
            <a:xfrm>
              <a:off x="2759" y="95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sp>
          <p:nvSpPr>
            <p:cNvPr id="141332" name="Text Box 25"/>
            <p:cNvSpPr txBox="1">
              <a:spLocks noChangeArrowheads="1"/>
            </p:cNvSpPr>
            <p:nvPr/>
          </p:nvSpPr>
          <p:spPr bwMode="auto">
            <a:xfrm>
              <a:off x="4427" y="947"/>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grpSp>
        <p:nvGrpSpPr>
          <p:cNvPr id="5" name="Group 26"/>
          <p:cNvGrpSpPr>
            <a:grpSpLocks/>
          </p:cNvGrpSpPr>
          <p:nvPr/>
        </p:nvGrpSpPr>
        <p:grpSpPr bwMode="auto">
          <a:xfrm>
            <a:off x="3587750" y="1027113"/>
            <a:ext cx="2085975" cy="590550"/>
            <a:chOff x="2261" y="1223"/>
            <a:chExt cx="1314" cy="372"/>
          </a:xfrm>
        </p:grpSpPr>
        <p:sp>
          <p:nvSpPr>
            <p:cNvPr id="141328" name="Text Box 27"/>
            <p:cNvSpPr txBox="1">
              <a:spLocks noChangeArrowheads="1"/>
            </p:cNvSpPr>
            <p:nvPr/>
          </p:nvSpPr>
          <p:spPr bwMode="auto">
            <a:xfrm>
              <a:off x="2261" y="123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1329" name="Text Box 28"/>
            <p:cNvSpPr txBox="1">
              <a:spLocks noChangeArrowheads="1"/>
            </p:cNvSpPr>
            <p:nvPr/>
          </p:nvSpPr>
          <p:spPr bwMode="auto">
            <a:xfrm>
              <a:off x="2759" y="122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sp>
        <p:nvSpPr>
          <p:cNvPr id="141323" name="Text Box 29"/>
          <p:cNvSpPr txBox="1">
            <a:spLocks noChangeArrowheads="1"/>
          </p:cNvSpPr>
          <p:nvPr/>
        </p:nvSpPr>
        <p:spPr bwMode="auto">
          <a:xfrm>
            <a:off x="6573838" y="1036638"/>
            <a:ext cx="12954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nvGrpSpPr>
          <p:cNvPr id="6" name="Group 30"/>
          <p:cNvGrpSpPr>
            <a:grpSpLocks/>
          </p:cNvGrpSpPr>
          <p:nvPr/>
        </p:nvGrpSpPr>
        <p:grpSpPr bwMode="auto">
          <a:xfrm>
            <a:off x="692150" y="1027113"/>
            <a:ext cx="2085975" cy="590550"/>
            <a:chOff x="2261" y="1223"/>
            <a:chExt cx="1314" cy="372"/>
          </a:xfrm>
        </p:grpSpPr>
        <p:sp>
          <p:nvSpPr>
            <p:cNvPr id="141326" name="Text Box 31"/>
            <p:cNvSpPr txBox="1">
              <a:spLocks noChangeArrowheads="1"/>
            </p:cNvSpPr>
            <p:nvPr/>
          </p:nvSpPr>
          <p:spPr bwMode="auto">
            <a:xfrm>
              <a:off x="2261" y="123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1327" name="Text Box 32"/>
            <p:cNvSpPr txBox="1">
              <a:spLocks noChangeArrowheads="1"/>
            </p:cNvSpPr>
            <p:nvPr/>
          </p:nvSpPr>
          <p:spPr bwMode="auto">
            <a:xfrm>
              <a:off x="2759" y="122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sp>
        <p:nvSpPr>
          <p:cNvPr id="141325" name="Text Box 33"/>
          <p:cNvSpPr txBox="1">
            <a:spLocks noChangeArrowheads="1"/>
          </p:cNvSpPr>
          <p:nvPr/>
        </p:nvSpPr>
        <p:spPr bwMode="auto">
          <a:xfrm>
            <a:off x="609600" y="4572000"/>
            <a:ext cx="7924800" cy="1160463"/>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a:pPr>
            <a:r>
              <a:rPr lang="en-US" sz="2800" dirty="0"/>
              <a:t>Orange sells a lawnmower to Pink.</a:t>
            </a:r>
          </a:p>
          <a:p>
            <a:pPr marL="342900" indent="-342900">
              <a:spcBef>
                <a:spcPct val="50000"/>
              </a:spcBef>
              <a:buFontTx/>
              <a:buAutoNum type="arabicPeriod"/>
            </a:pPr>
            <a:r>
              <a:rPr lang="en-US" sz="2800" dirty="0"/>
              <a:t>Pink sells a </a:t>
            </a:r>
            <a:r>
              <a:rPr lang="en-US" sz="2800" dirty="0" smtClean="0"/>
              <a:t>motorcycle to </a:t>
            </a:r>
            <a:r>
              <a:rPr lang="en-US" sz="2800" dirty="0"/>
              <a:t>Blue.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5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6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415" name="Freeform 39"/>
          <p:cNvSpPr>
            <a:spLocks/>
          </p:cNvSpPr>
          <p:nvPr/>
        </p:nvSpPr>
        <p:spPr bwMode="auto">
          <a:xfrm>
            <a:off x="508000" y="2122488"/>
            <a:ext cx="8113713" cy="2416175"/>
          </a:xfrm>
          <a:custGeom>
            <a:avLst/>
            <a:gdLst>
              <a:gd name="T0" fmla="*/ 2147483647 w 5111"/>
              <a:gd name="T1" fmla="*/ 2147483647 h 1522"/>
              <a:gd name="T2" fmla="*/ 2147483647 w 5111"/>
              <a:gd name="T3" fmla="*/ 2147483647 h 1522"/>
              <a:gd name="T4" fmla="*/ 2147483647 w 5111"/>
              <a:gd name="T5" fmla="*/ 2147483647 h 1522"/>
              <a:gd name="T6" fmla="*/ 2147483647 w 5111"/>
              <a:gd name="T7" fmla="*/ 2147483647 h 1522"/>
              <a:gd name="T8" fmla="*/ 2147483647 w 5111"/>
              <a:gd name="T9" fmla="*/ 2147483647 h 1522"/>
              <a:gd name="T10" fmla="*/ 2147483647 w 5111"/>
              <a:gd name="T11" fmla="*/ 2147483647 h 1522"/>
              <a:gd name="T12" fmla="*/ 2147483647 w 5111"/>
              <a:gd name="T13" fmla="*/ 2147483647 h 1522"/>
              <a:gd name="T14" fmla="*/ 2147483647 w 5111"/>
              <a:gd name="T15" fmla="*/ 2147483647 h 1522"/>
              <a:gd name="T16" fmla="*/ 2147483647 w 5111"/>
              <a:gd name="T17" fmla="*/ 2147483647 h 1522"/>
              <a:gd name="T18" fmla="*/ 2147483647 w 5111"/>
              <a:gd name="T19" fmla="*/ 2147483647 h 1522"/>
              <a:gd name="T20" fmla="*/ 2147483647 w 5111"/>
              <a:gd name="T21" fmla="*/ 2147483647 h 1522"/>
              <a:gd name="T22" fmla="*/ 2147483647 w 5111"/>
              <a:gd name="T23" fmla="*/ 2147483647 h 1522"/>
              <a:gd name="T24" fmla="*/ 2147483647 w 5111"/>
              <a:gd name="T25" fmla="*/ 2147483647 h 1522"/>
              <a:gd name="T26" fmla="*/ 2147483647 w 5111"/>
              <a:gd name="T27" fmla="*/ 2147483647 h 1522"/>
              <a:gd name="T28" fmla="*/ 2147483647 w 5111"/>
              <a:gd name="T29" fmla="*/ 2147483647 h 1522"/>
              <a:gd name="T30" fmla="*/ 2147483647 w 5111"/>
              <a:gd name="T31" fmla="*/ 2147483647 h 1522"/>
              <a:gd name="T32" fmla="*/ 2147483647 w 5111"/>
              <a:gd name="T33" fmla="*/ 2147483647 h 1522"/>
              <a:gd name="T34" fmla="*/ 2147483647 w 5111"/>
              <a:gd name="T35" fmla="*/ 2147483647 h 1522"/>
              <a:gd name="T36" fmla="*/ 2147483647 w 5111"/>
              <a:gd name="T37" fmla="*/ 2147483647 h 1522"/>
              <a:gd name="T38" fmla="*/ 2147483647 w 5111"/>
              <a:gd name="T39" fmla="*/ 2147483647 h 1522"/>
              <a:gd name="T40" fmla="*/ 2147483647 w 5111"/>
              <a:gd name="T41" fmla="*/ 2147483647 h 1522"/>
              <a:gd name="T42" fmla="*/ 2147483647 w 5111"/>
              <a:gd name="T43" fmla="*/ 2147483647 h 1522"/>
              <a:gd name="T44" fmla="*/ 2147483647 w 5111"/>
              <a:gd name="T45" fmla="*/ 2147483647 h 1522"/>
              <a:gd name="T46" fmla="*/ 2147483647 w 5111"/>
              <a:gd name="T47" fmla="*/ 2147483647 h 1522"/>
              <a:gd name="T48" fmla="*/ 2147483647 w 5111"/>
              <a:gd name="T49" fmla="*/ 2147483647 h 1522"/>
              <a:gd name="T50" fmla="*/ 2147483647 w 5111"/>
              <a:gd name="T51" fmla="*/ 2147483647 h 1522"/>
              <a:gd name="T52" fmla="*/ 2147483647 w 5111"/>
              <a:gd name="T53" fmla="*/ 2147483647 h 1522"/>
              <a:gd name="T54" fmla="*/ 2147483647 w 5111"/>
              <a:gd name="T55" fmla="*/ 2147483647 h 1522"/>
              <a:gd name="T56" fmla="*/ 2147483647 w 5111"/>
              <a:gd name="T57" fmla="*/ 2147483647 h 1522"/>
              <a:gd name="T58" fmla="*/ 2147483647 w 5111"/>
              <a:gd name="T59" fmla="*/ 2147483647 h 1522"/>
              <a:gd name="T60" fmla="*/ 2147483647 w 5111"/>
              <a:gd name="T61" fmla="*/ 2147483647 h 1522"/>
              <a:gd name="T62" fmla="*/ 2147483647 w 5111"/>
              <a:gd name="T63" fmla="*/ 2147483647 h 1522"/>
              <a:gd name="T64" fmla="*/ 2147483647 w 5111"/>
              <a:gd name="T65" fmla="*/ 2147483647 h 1522"/>
              <a:gd name="T66" fmla="*/ 2147483647 w 5111"/>
              <a:gd name="T67" fmla="*/ 2147483647 h 1522"/>
              <a:gd name="T68" fmla="*/ 2147483647 w 5111"/>
              <a:gd name="T69" fmla="*/ 2147483647 h 1522"/>
              <a:gd name="T70" fmla="*/ 2147483647 w 5111"/>
              <a:gd name="T71" fmla="*/ 0 h 1522"/>
              <a:gd name="T72" fmla="*/ 2147483647 w 5111"/>
              <a:gd name="T73" fmla="*/ 2147483647 h 1522"/>
              <a:gd name="T74" fmla="*/ 2147483647 w 5111"/>
              <a:gd name="T75" fmla="*/ 2147483647 h 1522"/>
              <a:gd name="T76" fmla="*/ 2147483647 w 5111"/>
              <a:gd name="T77" fmla="*/ 0 h 1522"/>
              <a:gd name="T78" fmla="*/ 2147483647 w 5111"/>
              <a:gd name="T79" fmla="*/ 2147483647 h 1522"/>
              <a:gd name="T80" fmla="*/ 2147483647 w 5111"/>
              <a:gd name="T81" fmla="*/ 2147483647 h 1522"/>
              <a:gd name="T82" fmla="*/ 2147483647 w 5111"/>
              <a:gd name="T83" fmla="*/ 2147483647 h 1522"/>
              <a:gd name="T84" fmla="*/ 2147483647 w 5111"/>
              <a:gd name="T85" fmla="*/ 2147483647 h 1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1"/>
              <a:gd name="T130" fmla="*/ 0 h 1522"/>
              <a:gd name="T131" fmla="*/ 5111 w 5111"/>
              <a:gd name="T132" fmla="*/ 1522 h 1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1" h="1522">
                <a:moveTo>
                  <a:pt x="174" y="93"/>
                </a:moveTo>
                <a:cubicBezTo>
                  <a:pt x="153" y="96"/>
                  <a:pt x="132" y="96"/>
                  <a:pt x="112" y="103"/>
                </a:cubicBezTo>
                <a:cubicBezTo>
                  <a:pt x="68" y="118"/>
                  <a:pt x="88" y="123"/>
                  <a:pt x="71" y="154"/>
                </a:cubicBezTo>
                <a:cubicBezTo>
                  <a:pt x="10" y="263"/>
                  <a:pt x="44" y="176"/>
                  <a:pt x="19" y="247"/>
                </a:cubicBezTo>
                <a:cubicBezTo>
                  <a:pt x="13" y="419"/>
                  <a:pt x="0" y="547"/>
                  <a:pt x="40" y="710"/>
                </a:cubicBezTo>
                <a:cubicBezTo>
                  <a:pt x="37" y="758"/>
                  <a:pt x="37" y="806"/>
                  <a:pt x="30" y="854"/>
                </a:cubicBezTo>
                <a:cubicBezTo>
                  <a:pt x="27" y="876"/>
                  <a:pt x="9" y="916"/>
                  <a:pt x="9" y="916"/>
                </a:cubicBezTo>
                <a:cubicBezTo>
                  <a:pt x="22" y="1010"/>
                  <a:pt x="24" y="1012"/>
                  <a:pt x="81" y="1080"/>
                </a:cubicBezTo>
                <a:cubicBezTo>
                  <a:pt x="117" y="1123"/>
                  <a:pt x="82" y="1105"/>
                  <a:pt x="133" y="1121"/>
                </a:cubicBezTo>
                <a:cubicBezTo>
                  <a:pt x="188" y="1207"/>
                  <a:pt x="115" y="1108"/>
                  <a:pt x="184" y="1162"/>
                </a:cubicBezTo>
                <a:cubicBezTo>
                  <a:pt x="194" y="1170"/>
                  <a:pt x="196" y="1184"/>
                  <a:pt x="205" y="1193"/>
                </a:cubicBezTo>
                <a:cubicBezTo>
                  <a:pt x="226" y="1214"/>
                  <a:pt x="239" y="1215"/>
                  <a:pt x="266" y="1224"/>
                </a:cubicBezTo>
                <a:cubicBezTo>
                  <a:pt x="325" y="1263"/>
                  <a:pt x="358" y="1267"/>
                  <a:pt x="421" y="1296"/>
                </a:cubicBezTo>
                <a:cubicBezTo>
                  <a:pt x="456" y="1312"/>
                  <a:pt x="487" y="1336"/>
                  <a:pt x="523" y="1348"/>
                </a:cubicBezTo>
                <a:cubicBezTo>
                  <a:pt x="564" y="1361"/>
                  <a:pt x="618" y="1369"/>
                  <a:pt x="657" y="1389"/>
                </a:cubicBezTo>
                <a:cubicBezTo>
                  <a:pt x="701" y="1411"/>
                  <a:pt x="733" y="1429"/>
                  <a:pt x="781" y="1440"/>
                </a:cubicBezTo>
                <a:cubicBezTo>
                  <a:pt x="924" y="1473"/>
                  <a:pt x="1071" y="1488"/>
                  <a:pt x="1213" y="1522"/>
                </a:cubicBezTo>
                <a:cubicBezTo>
                  <a:pt x="1443" y="1517"/>
                  <a:pt x="1586" y="1514"/>
                  <a:pt x="1789" y="1492"/>
                </a:cubicBezTo>
                <a:cubicBezTo>
                  <a:pt x="1857" y="1478"/>
                  <a:pt x="1973" y="1471"/>
                  <a:pt x="2035" y="1440"/>
                </a:cubicBezTo>
                <a:cubicBezTo>
                  <a:pt x="2154" y="1381"/>
                  <a:pt x="2266" y="1318"/>
                  <a:pt x="2395" y="1286"/>
                </a:cubicBezTo>
                <a:cubicBezTo>
                  <a:pt x="2549" y="1299"/>
                  <a:pt x="2696" y="1342"/>
                  <a:pt x="2848" y="1358"/>
                </a:cubicBezTo>
                <a:cubicBezTo>
                  <a:pt x="3002" y="1375"/>
                  <a:pt x="2949" y="1361"/>
                  <a:pt x="3085" y="1378"/>
                </a:cubicBezTo>
                <a:cubicBezTo>
                  <a:pt x="3168" y="1389"/>
                  <a:pt x="3248" y="1421"/>
                  <a:pt x="3331" y="1430"/>
                </a:cubicBezTo>
                <a:cubicBezTo>
                  <a:pt x="3379" y="1435"/>
                  <a:pt x="3427" y="1436"/>
                  <a:pt x="3475" y="1440"/>
                </a:cubicBezTo>
                <a:cubicBezTo>
                  <a:pt x="3503" y="1442"/>
                  <a:pt x="3530" y="1447"/>
                  <a:pt x="3558" y="1450"/>
                </a:cubicBezTo>
                <a:cubicBezTo>
                  <a:pt x="3761" y="1504"/>
                  <a:pt x="4046" y="1464"/>
                  <a:pt x="4216" y="1461"/>
                </a:cubicBezTo>
                <a:cubicBezTo>
                  <a:pt x="4266" y="1448"/>
                  <a:pt x="4312" y="1438"/>
                  <a:pt x="4360" y="1420"/>
                </a:cubicBezTo>
                <a:cubicBezTo>
                  <a:pt x="4391" y="1408"/>
                  <a:pt x="4453" y="1389"/>
                  <a:pt x="4453" y="1389"/>
                </a:cubicBezTo>
                <a:cubicBezTo>
                  <a:pt x="4517" y="1344"/>
                  <a:pt x="4625" y="1336"/>
                  <a:pt x="4699" y="1317"/>
                </a:cubicBezTo>
                <a:cubicBezTo>
                  <a:pt x="4780" y="1262"/>
                  <a:pt x="4930" y="1202"/>
                  <a:pt x="5029" y="1183"/>
                </a:cubicBezTo>
                <a:cubicBezTo>
                  <a:pt x="5073" y="1137"/>
                  <a:pt x="5078" y="1091"/>
                  <a:pt x="5090" y="1029"/>
                </a:cubicBezTo>
                <a:cubicBezTo>
                  <a:pt x="5094" y="892"/>
                  <a:pt x="5096" y="754"/>
                  <a:pt x="5101" y="617"/>
                </a:cubicBezTo>
                <a:cubicBezTo>
                  <a:pt x="5103" y="569"/>
                  <a:pt x="5111" y="521"/>
                  <a:pt x="5111" y="473"/>
                </a:cubicBezTo>
                <a:cubicBezTo>
                  <a:pt x="5111" y="418"/>
                  <a:pt x="5106" y="364"/>
                  <a:pt x="5101" y="309"/>
                </a:cubicBezTo>
                <a:cubicBezTo>
                  <a:pt x="5075" y="42"/>
                  <a:pt x="4794" y="41"/>
                  <a:pt x="4586" y="31"/>
                </a:cubicBezTo>
                <a:cubicBezTo>
                  <a:pt x="4530" y="23"/>
                  <a:pt x="4476" y="17"/>
                  <a:pt x="4422" y="0"/>
                </a:cubicBezTo>
                <a:cubicBezTo>
                  <a:pt x="3880" y="8"/>
                  <a:pt x="3372" y="34"/>
                  <a:pt x="2827" y="41"/>
                </a:cubicBezTo>
                <a:cubicBezTo>
                  <a:pt x="2440" y="76"/>
                  <a:pt x="2033" y="38"/>
                  <a:pt x="1645" y="31"/>
                </a:cubicBezTo>
                <a:cubicBezTo>
                  <a:pt x="1554" y="24"/>
                  <a:pt x="1467" y="14"/>
                  <a:pt x="1377" y="0"/>
                </a:cubicBezTo>
                <a:cubicBezTo>
                  <a:pt x="1098" y="5"/>
                  <a:pt x="901" y="12"/>
                  <a:pt x="647" y="31"/>
                </a:cubicBezTo>
                <a:cubicBezTo>
                  <a:pt x="521" y="62"/>
                  <a:pt x="408" y="66"/>
                  <a:pt x="277" y="72"/>
                </a:cubicBezTo>
                <a:cubicBezTo>
                  <a:pt x="183" y="85"/>
                  <a:pt x="228" y="74"/>
                  <a:pt x="143" y="103"/>
                </a:cubicBezTo>
                <a:cubicBezTo>
                  <a:pt x="133" y="106"/>
                  <a:pt x="164" y="96"/>
                  <a:pt x="174" y="93"/>
                </a:cubicBezTo>
                <a:close/>
              </a:path>
            </a:pathLst>
          </a:custGeom>
          <a:solidFill>
            <a:srgbClr val="808080">
              <a:alpha val="30196"/>
            </a:srgbClr>
          </a:solidFill>
          <a:ln w="9525">
            <a:noFill/>
            <a:round/>
            <a:headEnd/>
            <a:tailEnd/>
          </a:ln>
        </p:spPr>
        <p:txBody>
          <a:bodyPr>
            <a:prstTxWarp prst="textNoShape">
              <a:avLst/>
            </a:prstTxWarp>
          </a:bodyPr>
          <a:lstStyle/>
          <a:p>
            <a:endParaRPr lang="en-US"/>
          </a:p>
        </p:txBody>
      </p:sp>
      <p:sp>
        <p:nvSpPr>
          <p:cNvPr id="143363" name="Freeform 38"/>
          <p:cNvSpPr>
            <a:spLocks/>
          </p:cNvSpPr>
          <p:nvPr/>
        </p:nvSpPr>
        <p:spPr bwMode="auto">
          <a:xfrm>
            <a:off x="508000" y="2124075"/>
            <a:ext cx="8113713" cy="2416175"/>
          </a:xfrm>
          <a:custGeom>
            <a:avLst/>
            <a:gdLst>
              <a:gd name="T0" fmla="*/ 2147483647 w 5111"/>
              <a:gd name="T1" fmla="*/ 2147483647 h 1522"/>
              <a:gd name="T2" fmla="*/ 2147483647 w 5111"/>
              <a:gd name="T3" fmla="*/ 2147483647 h 1522"/>
              <a:gd name="T4" fmla="*/ 2147483647 w 5111"/>
              <a:gd name="T5" fmla="*/ 2147483647 h 1522"/>
              <a:gd name="T6" fmla="*/ 2147483647 w 5111"/>
              <a:gd name="T7" fmla="*/ 2147483647 h 1522"/>
              <a:gd name="T8" fmla="*/ 2147483647 w 5111"/>
              <a:gd name="T9" fmla="*/ 2147483647 h 1522"/>
              <a:gd name="T10" fmla="*/ 2147483647 w 5111"/>
              <a:gd name="T11" fmla="*/ 2147483647 h 1522"/>
              <a:gd name="T12" fmla="*/ 2147483647 w 5111"/>
              <a:gd name="T13" fmla="*/ 2147483647 h 1522"/>
              <a:gd name="T14" fmla="*/ 2147483647 w 5111"/>
              <a:gd name="T15" fmla="*/ 2147483647 h 1522"/>
              <a:gd name="T16" fmla="*/ 2147483647 w 5111"/>
              <a:gd name="T17" fmla="*/ 2147483647 h 1522"/>
              <a:gd name="T18" fmla="*/ 2147483647 w 5111"/>
              <a:gd name="T19" fmla="*/ 2147483647 h 1522"/>
              <a:gd name="T20" fmla="*/ 2147483647 w 5111"/>
              <a:gd name="T21" fmla="*/ 2147483647 h 1522"/>
              <a:gd name="T22" fmla="*/ 2147483647 w 5111"/>
              <a:gd name="T23" fmla="*/ 2147483647 h 1522"/>
              <a:gd name="T24" fmla="*/ 2147483647 w 5111"/>
              <a:gd name="T25" fmla="*/ 2147483647 h 1522"/>
              <a:gd name="T26" fmla="*/ 2147483647 w 5111"/>
              <a:gd name="T27" fmla="*/ 2147483647 h 1522"/>
              <a:gd name="T28" fmla="*/ 2147483647 w 5111"/>
              <a:gd name="T29" fmla="*/ 2147483647 h 1522"/>
              <a:gd name="T30" fmla="*/ 2147483647 w 5111"/>
              <a:gd name="T31" fmla="*/ 2147483647 h 1522"/>
              <a:gd name="T32" fmla="*/ 2147483647 w 5111"/>
              <a:gd name="T33" fmla="*/ 2147483647 h 1522"/>
              <a:gd name="T34" fmla="*/ 2147483647 w 5111"/>
              <a:gd name="T35" fmla="*/ 2147483647 h 1522"/>
              <a:gd name="T36" fmla="*/ 2147483647 w 5111"/>
              <a:gd name="T37" fmla="*/ 2147483647 h 1522"/>
              <a:gd name="T38" fmla="*/ 2147483647 w 5111"/>
              <a:gd name="T39" fmla="*/ 2147483647 h 1522"/>
              <a:gd name="T40" fmla="*/ 2147483647 w 5111"/>
              <a:gd name="T41" fmla="*/ 2147483647 h 1522"/>
              <a:gd name="T42" fmla="*/ 2147483647 w 5111"/>
              <a:gd name="T43" fmla="*/ 2147483647 h 1522"/>
              <a:gd name="T44" fmla="*/ 2147483647 w 5111"/>
              <a:gd name="T45" fmla="*/ 2147483647 h 1522"/>
              <a:gd name="T46" fmla="*/ 2147483647 w 5111"/>
              <a:gd name="T47" fmla="*/ 2147483647 h 1522"/>
              <a:gd name="T48" fmla="*/ 2147483647 w 5111"/>
              <a:gd name="T49" fmla="*/ 2147483647 h 1522"/>
              <a:gd name="T50" fmla="*/ 2147483647 w 5111"/>
              <a:gd name="T51" fmla="*/ 2147483647 h 1522"/>
              <a:gd name="T52" fmla="*/ 2147483647 w 5111"/>
              <a:gd name="T53" fmla="*/ 2147483647 h 1522"/>
              <a:gd name="T54" fmla="*/ 2147483647 w 5111"/>
              <a:gd name="T55" fmla="*/ 2147483647 h 1522"/>
              <a:gd name="T56" fmla="*/ 2147483647 w 5111"/>
              <a:gd name="T57" fmla="*/ 2147483647 h 1522"/>
              <a:gd name="T58" fmla="*/ 2147483647 w 5111"/>
              <a:gd name="T59" fmla="*/ 2147483647 h 1522"/>
              <a:gd name="T60" fmla="*/ 2147483647 w 5111"/>
              <a:gd name="T61" fmla="*/ 2147483647 h 1522"/>
              <a:gd name="T62" fmla="*/ 2147483647 w 5111"/>
              <a:gd name="T63" fmla="*/ 2147483647 h 1522"/>
              <a:gd name="T64" fmla="*/ 2147483647 w 5111"/>
              <a:gd name="T65" fmla="*/ 2147483647 h 1522"/>
              <a:gd name="T66" fmla="*/ 2147483647 w 5111"/>
              <a:gd name="T67" fmla="*/ 2147483647 h 1522"/>
              <a:gd name="T68" fmla="*/ 2147483647 w 5111"/>
              <a:gd name="T69" fmla="*/ 2147483647 h 1522"/>
              <a:gd name="T70" fmla="*/ 2147483647 w 5111"/>
              <a:gd name="T71" fmla="*/ 0 h 1522"/>
              <a:gd name="T72" fmla="*/ 2147483647 w 5111"/>
              <a:gd name="T73" fmla="*/ 2147483647 h 1522"/>
              <a:gd name="T74" fmla="*/ 2147483647 w 5111"/>
              <a:gd name="T75" fmla="*/ 2147483647 h 1522"/>
              <a:gd name="T76" fmla="*/ 2147483647 w 5111"/>
              <a:gd name="T77" fmla="*/ 0 h 1522"/>
              <a:gd name="T78" fmla="*/ 2147483647 w 5111"/>
              <a:gd name="T79" fmla="*/ 2147483647 h 1522"/>
              <a:gd name="T80" fmla="*/ 2147483647 w 5111"/>
              <a:gd name="T81" fmla="*/ 2147483647 h 1522"/>
              <a:gd name="T82" fmla="*/ 2147483647 w 5111"/>
              <a:gd name="T83" fmla="*/ 2147483647 h 1522"/>
              <a:gd name="T84" fmla="*/ 2147483647 w 5111"/>
              <a:gd name="T85" fmla="*/ 2147483647 h 1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1"/>
              <a:gd name="T130" fmla="*/ 0 h 1522"/>
              <a:gd name="T131" fmla="*/ 5111 w 5111"/>
              <a:gd name="T132" fmla="*/ 1522 h 1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1" h="1522">
                <a:moveTo>
                  <a:pt x="174" y="93"/>
                </a:moveTo>
                <a:cubicBezTo>
                  <a:pt x="153" y="96"/>
                  <a:pt x="132" y="96"/>
                  <a:pt x="112" y="103"/>
                </a:cubicBezTo>
                <a:cubicBezTo>
                  <a:pt x="68" y="118"/>
                  <a:pt x="88" y="123"/>
                  <a:pt x="71" y="154"/>
                </a:cubicBezTo>
                <a:cubicBezTo>
                  <a:pt x="10" y="263"/>
                  <a:pt x="44" y="176"/>
                  <a:pt x="19" y="247"/>
                </a:cubicBezTo>
                <a:cubicBezTo>
                  <a:pt x="13" y="419"/>
                  <a:pt x="0" y="547"/>
                  <a:pt x="40" y="710"/>
                </a:cubicBezTo>
                <a:cubicBezTo>
                  <a:pt x="37" y="758"/>
                  <a:pt x="37" y="806"/>
                  <a:pt x="30" y="854"/>
                </a:cubicBezTo>
                <a:cubicBezTo>
                  <a:pt x="27" y="876"/>
                  <a:pt x="9" y="916"/>
                  <a:pt x="9" y="916"/>
                </a:cubicBezTo>
                <a:cubicBezTo>
                  <a:pt x="22" y="1010"/>
                  <a:pt x="24" y="1012"/>
                  <a:pt x="81" y="1080"/>
                </a:cubicBezTo>
                <a:cubicBezTo>
                  <a:pt x="117" y="1123"/>
                  <a:pt x="82" y="1105"/>
                  <a:pt x="133" y="1121"/>
                </a:cubicBezTo>
                <a:cubicBezTo>
                  <a:pt x="188" y="1207"/>
                  <a:pt x="115" y="1108"/>
                  <a:pt x="184" y="1162"/>
                </a:cubicBezTo>
                <a:cubicBezTo>
                  <a:pt x="194" y="1170"/>
                  <a:pt x="196" y="1184"/>
                  <a:pt x="205" y="1193"/>
                </a:cubicBezTo>
                <a:cubicBezTo>
                  <a:pt x="226" y="1214"/>
                  <a:pt x="239" y="1215"/>
                  <a:pt x="266" y="1224"/>
                </a:cubicBezTo>
                <a:cubicBezTo>
                  <a:pt x="325" y="1263"/>
                  <a:pt x="358" y="1267"/>
                  <a:pt x="421" y="1296"/>
                </a:cubicBezTo>
                <a:cubicBezTo>
                  <a:pt x="456" y="1312"/>
                  <a:pt x="487" y="1336"/>
                  <a:pt x="523" y="1348"/>
                </a:cubicBezTo>
                <a:cubicBezTo>
                  <a:pt x="564" y="1361"/>
                  <a:pt x="618" y="1369"/>
                  <a:pt x="657" y="1389"/>
                </a:cubicBezTo>
                <a:cubicBezTo>
                  <a:pt x="701" y="1411"/>
                  <a:pt x="733" y="1429"/>
                  <a:pt x="781" y="1440"/>
                </a:cubicBezTo>
                <a:cubicBezTo>
                  <a:pt x="924" y="1473"/>
                  <a:pt x="1071" y="1488"/>
                  <a:pt x="1213" y="1522"/>
                </a:cubicBezTo>
                <a:cubicBezTo>
                  <a:pt x="1443" y="1517"/>
                  <a:pt x="1586" y="1514"/>
                  <a:pt x="1789" y="1492"/>
                </a:cubicBezTo>
                <a:cubicBezTo>
                  <a:pt x="1857" y="1478"/>
                  <a:pt x="1973" y="1471"/>
                  <a:pt x="2035" y="1440"/>
                </a:cubicBezTo>
                <a:cubicBezTo>
                  <a:pt x="2154" y="1381"/>
                  <a:pt x="2266" y="1318"/>
                  <a:pt x="2395" y="1286"/>
                </a:cubicBezTo>
                <a:cubicBezTo>
                  <a:pt x="2549" y="1299"/>
                  <a:pt x="2696" y="1342"/>
                  <a:pt x="2848" y="1358"/>
                </a:cubicBezTo>
                <a:cubicBezTo>
                  <a:pt x="3002" y="1375"/>
                  <a:pt x="2949" y="1361"/>
                  <a:pt x="3085" y="1378"/>
                </a:cubicBezTo>
                <a:cubicBezTo>
                  <a:pt x="3168" y="1389"/>
                  <a:pt x="3248" y="1421"/>
                  <a:pt x="3331" y="1430"/>
                </a:cubicBezTo>
                <a:cubicBezTo>
                  <a:pt x="3379" y="1435"/>
                  <a:pt x="3427" y="1436"/>
                  <a:pt x="3475" y="1440"/>
                </a:cubicBezTo>
                <a:cubicBezTo>
                  <a:pt x="3503" y="1442"/>
                  <a:pt x="3530" y="1447"/>
                  <a:pt x="3558" y="1450"/>
                </a:cubicBezTo>
                <a:cubicBezTo>
                  <a:pt x="3761" y="1504"/>
                  <a:pt x="4046" y="1464"/>
                  <a:pt x="4216" y="1461"/>
                </a:cubicBezTo>
                <a:cubicBezTo>
                  <a:pt x="4266" y="1448"/>
                  <a:pt x="4312" y="1438"/>
                  <a:pt x="4360" y="1420"/>
                </a:cubicBezTo>
                <a:cubicBezTo>
                  <a:pt x="4391" y="1408"/>
                  <a:pt x="4453" y="1389"/>
                  <a:pt x="4453" y="1389"/>
                </a:cubicBezTo>
                <a:cubicBezTo>
                  <a:pt x="4517" y="1344"/>
                  <a:pt x="4625" y="1336"/>
                  <a:pt x="4699" y="1317"/>
                </a:cubicBezTo>
                <a:cubicBezTo>
                  <a:pt x="4780" y="1262"/>
                  <a:pt x="4930" y="1202"/>
                  <a:pt x="5029" y="1183"/>
                </a:cubicBezTo>
                <a:cubicBezTo>
                  <a:pt x="5073" y="1137"/>
                  <a:pt x="5078" y="1091"/>
                  <a:pt x="5090" y="1029"/>
                </a:cubicBezTo>
                <a:cubicBezTo>
                  <a:pt x="5094" y="892"/>
                  <a:pt x="5096" y="754"/>
                  <a:pt x="5101" y="617"/>
                </a:cubicBezTo>
                <a:cubicBezTo>
                  <a:pt x="5103" y="569"/>
                  <a:pt x="5111" y="521"/>
                  <a:pt x="5111" y="473"/>
                </a:cubicBezTo>
                <a:cubicBezTo>
                  <a:pt x="5111" y="418"/>
                  <a:pt x="5106" y="364"/>
                  <a:pt x="5101" y="309"/>
                </a:cubicBezTo>
                <a:cubicBezTo>
                  <a:pt x="5075" y="42"/>
                  <a:pt x="4794" y="41"/>
                  <a:pt x="4586" y="31"/>
                </a:cubicBezTo>
                <a:cubicBezTo>
                  <a:pt x="4530" y="23"/>
                  <a:pt x="4476" y="17"/>
                  <a:pt x="4422" y="0"/>
                </a:cubicBezTo>
                <a:cubicBezTo>
                  <a:pt x="3880" y="8"/>
                  <a:pt x="3372" y="34"/>
                  <a:pt x="2827" y="41"/>
                </a:cubicBezTo>
                <a:cubicBezTo>
                  <a:pt x="2440" y="76"/>
                  <a:pt x="2033" y="38"/>
                  <a:pt x="1645" y="31"/>
                </a:cubicBezTo>
                <a:cubicBezTo>
                  <a:pt x="1554" y="24"/>
                  <a:pt x="1467" y="14"/>
                  <a:pt x="1377" y="0"/>
                </a:cubicBezTo>
                <a:cubicBezTo>
                  <a:pt x="1098" y="5"/>
                  <a:pt x="901" y="12"/>
                  <a:pt x="647" y="31"/>
                </a:cubicBezTo>
                <a:cubicBezTo>
                  <a:pt x="521" y="62"/>
                  <a:pt x="408" y="66"/>
                  <a:pt x="277" y="72"/>
                </a:cubicBezTo>
                <a:cubicBezTo>
                  <a:pt x="183" y="85"/>
                  <a:pt x="228" y="74"/>
                  <a:pt x="143" y="103"/>
                </a:cubicBezTo>
                <a:cubicBezTo>
                  <a:pt x="133" y="106"/>
                  <a:pt x="164" y="96"/>
                  <a:pt x="174" y="93"/>
                </a:cubicBezTo>
                <a:close/>
              </a:path>
            </a:pathLst>
          </a:custGeom>
          <a:solidFill>
            <a:srgbClr val="808080">
              <a:alpha val="30196"/>
            </a:srgbClr>
          </a:solidFill>
          <a:ln w="9525">
            <a:noFill/>
            <a:round/>
            <a:headEnd/>
            <a:tailEnd/>
          </a:ln>
        </p:spPr>
        <p:txBody>
          <a:bodyPr>
            <a:prstTxWarp prst="textNoShape">
              <a:avLst/>
            </a:prstTxWarp>
          </a:bodyPr>
          <a:lstStyle/>
          <a:p>
            <a:endParaRPr lang="en-US"/>
          </a:p>
        </p:txBody>
      </p:sp>
      <p:sp>
        <p:nvSpPr>
          <p:cNvPr id="143364" name="Freeform 37"/>
          <p:cNvSpPr>
            <a:spLocks/>
          </p:cNvSpPr>
          <p:nvPr/>
        </p:nvSpPr>
        <p:spPr bwMode="auto">
          <a:xfrm>
            <a:off x="508000" y="2122488"/>
            <a:ext cx="8113713" cy="2416175"/>
          </a:xfrm>
          <a:custGeom>
            <a:avLst/>
            <a:gdLst>
              <a:gd name="T0" fmla="*/ 2147483647 w 5111"/>
              <a:gd name="T1" fmla="*/ 2147483647 h 1522"/>
              <a:gd name="T2" fmla="*/ 2147483647 w 5111"/>
              <a:gd name="T3" fmla="*/ 2147483647 h 1522"/>
              <a:gd name="T4" fmla="*/ 2147483647 w 5111"/>
              <a:gd name="T5" fmla="*/ 2147483647 h 1522"/>
              <a:gd name="T6" fmla="*/ 2147483647 w 5111"/>
              <a:gd name="T7" fmla="*/ 2147483647 h 1522"/>
              <a:gd name="T8" fmla="*/ 2147483647 w 5111"/>
              <a:gd name="T9" fmla="*/ 2147483647 h 1522"/>
              <a:gd name="T10" fmla="*/ 2147483647 w 5111"/>
              <a:gd name="T11" fmla="*/ 2147483647 h 1522"/>
              <a:gd name="T12" fmla="*/ 2147483647 w 5111"/>
              <a:gd name="T13" fmla="*/ 2147483647 h 1522"/>
              <a:gd name="T14" fmla="*/ 2147483647 w 5111"/>
              <a:gd name="T15" fmla="*/ 2147483647 h 1522"/>
              <a:gd name="T16" fmla="*/ 2147483647 w 5111"/>
              <a:gd name="T17" fmla="*/ 2147483647 h 1522"/>
              <a:gd name="T18" fmla="*/ 2147483647 w 5111"/>
              <a:gd name="T19" fmla="*/ 2147483647 h 1522"/>
              <a:gd name="T20" fmla="*/ 2147483647 w 5111"/>
              <a:gd name="T21" fmla="*/ 2147483647 h 1522"/>
              <a:gd name="T22" fmla="*/ 2147483647 w 5111"/>
              <a:gd name="T23" fmla="*/ 2147483647 h 1522"/>
              <a:gd name="T24" fmla="*/ 2147483647 w 5111"/>
              <a:gd name="T25" fmla="*/ 2147483647 h 1522"/>
              <a:gd name="T26" fmla="*/ 2147483647 w 5111"/>
              <a:gd name="T27" fmla="*/ 2147483647 h 1522"/>
              <a:gd name="T28" fmla="*/ 2147483647 w 5111"/>
              <a:gd name="T29" fmla="*/ 2147483647 h 1522"/>
              <a:gd name="T30" fmla="*/ 2147483647 w 5111"/>
              <a:gd name="T31" fmla="*/ 2147483647 h 1522"/>
              <a:gd name="T32" fmla="*/ 2147483647 w 5111"/>
              <a:gd name="T33" fmla="*/ 2147483647 h 1522"/>
              <a:gd name="T34" fmla="*/ 2147483647 w 5111"/>
              <a:gd name="T35" fmla="*/ 2147483647 h 1522"/>
              <a:gd name="T36" fmla="*/ 2147483647 w 5111"/>
              <a:gd name="T37" fmla="*/ 2147483647 h 1522"/>
              <a:gd name="T38" fmla="*/ 2147483647 w 5111"/>
              <a:gd name="T39" fmla="*/ 2147483647 h 1522"/>
              <a:gd name="T40" fmla="*/ 2147483647 w 5111"/>
              <a:gd name="T41" fmla="*/ 2147483647 h 1522"/>
              <a:gd name="T42" fmla="*/ 2147483647 w 5111"/>
              <a:gd name="T43" fmla="*/ 2147483647 h 1522"/>
              <a:gd name="T44" fmla="*/ 2147483647 w 5111"/>
              <a:gd name="T45" fmla="*/ 2147483647 h 1522"/>
              <a:gd name="T46" fmla="*/ 2147483647 w 5111"/>
              <a:gd name="T47" fmla="*/ 2147483647 h 1522"/>
              <a:gd name="T48" fmla="*/ 2147483647 w 5111"/>
              <a:gd name="T49" fmla="*/ 2147483647 h 1522"/>
              <a:gd name="T50" fmla="*/ 2147483647 w 5111"/>
              <a:gd name="T51" fmla="*/ 2147483647 h 1522"/>
              <a:gd name="T52" fmla="*/ 2147483647 w 5111"/>
              <a:gd name="T53" fmla="*/ 2147483647 h 1522"/>
              <a:gd name="T54" fmla="*/ 2147483647 w 5111"/>
              <a:gd name="T55" fmla="*/ 2147483647 h 1522"/>
              <a:gd name="T56" fmla="*/ 2147483647 w 5111"/>
              <a:gd name="T57" fmla="*/ 2147483647 h 1522"/>
              <a:gd name="T58" fmla="*/ 2147483647 w 5111"/>
              <a:gd name="T59" fmla="*/ 2147483647 h 1522"/>
              <a:gd name="T60" fmla="*/ 2147483647 w 5111"/>
              <a:gd name="T61" fmla="*/ 2147483647 h 1522"/>
              <a:gd name="T62" fmla="*/ 2147483647 w 5111"/>
              <a:gd name="T63" fmla="*/ 2147483647 h 1522"/>
              <a:gd name="T64" fmla="*/ 2147483647 w 5111"/>
              <a:gd name="T65" fmla="*/ 2147483647 h 1522"/>
              <a:gd name="T66" fmla="*/ 2147483647 w 5111"/>
              <a:gd name="T67" fmla="*/ 2147483647 h 1522"/>
              <a:gd name="T68" fmla="*/ 2147483647 w 5111"/>
              <a:gd name="T69" fmla="*/ 2147483647 h 1522"/>
              <a:gd name="T70" fmla="*/ 2147483647 w 5111"/>
              <a:gd name="T71" fmla="*/ 0 h 1522"/>
              <a:gd name="T72" fmla="*/ 2147483647 w 5111"/>
              <a:gd name="T73" fmla="*/ 2147483647 h 1522"/>
              <a:gd name="T74" fmla="*/ 2147483647 w 5111"/>
              <a:gd name="T75" fmla="*/ 2147483647 h 1522"/>
              <a:gd name="T76" fmla="*/ 2147483647 w 5111"/>
              <a:gd name="T77" fmla="*/ 0 h 1522"/>
              <a:gd name="T78" fmla="*/ 2147483647 w 5111"/>
              <a:gd name="T79" fmla="*/ 2147483647 h 1522"/>
              <a:gd name="T80" fmla="*/ 2147483647 w 5111"/>
              <a:gd name="T81" fmla="*/ 2147483647 h 1522"/>
              <a:gd name="T82" fmla="*/ 2147483647 w 5111"/>
              <a:gd name="T83" fmla="*/ 2147483647 h 1522"/>
              <a:gd name="T84" fmla="*/ 2147483647 w 5111"/>
              <a:gd name="T85" fmla="*/ 2147483647 h 1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1"/>
              <a:gd name="T130" fmla="*/ 0 h 1522"/>
              <a:gd name="T131" fmla="*/ 5111 w 5111"/>
              <a:gd name="T132" fmla="*/ 1522 h 1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1" h="1522">
                <a:moveTo>
                  <a:pt x="174" y="93"/>
                </a:moveTo>
                <a:cubicBezTo>
                  <a:pt x="153" y="96"/>
                  <a:pt x="132" y="96"/>
                  <a:pt x="112" y="103"/>
                </a:cubicBezTo>
                <a:cubicBezTo>
                  <a:pt x="68" y="118"/>
                  <a:pt x="88" y="123"/>
                  <a:pt x="71" y="154"/>
                </a:cubicBezTo>
                <a:cubicBezTo>
                  <a:pt x="10" y="263"/>
                  <a:pt x="44" y="176"/>
                  <a:pt x="19" y="247"/>
                </a:cubicBezTo>
                <a:cubicBezTo>
                  <a:pt x="13" y="419"/>
                  <a:pt x="0" y="547"/>
                  <a:pt x="40" y="710"/>
                </a:cubicBezTo>
                <a:cubicBezTo>
                  <a:pt x="37" y="758"/>
                  <a:pt x="37" y="806"/>
                  <a:pt x="30" y="854"/>
                </a:cubicBezTo>
                <a:cubicBezTo>
                  <a:pt x="27" y="876"/>
                  <a:pt x="9" y="916"/>
                  <a:pt x="9" y="916"/>
                </a:cubicBezTo>
                <a:cubicBezTo>
                  <a:pt x="22" y="1010"/>
                  <a:pt x="24" y="1012"/>
                  <a:pt x="81" y="1080"/>
                </a:cubicBezTo>
                <a:cubicBezTo>
                  <a:pt x="117" y="1123"/>
                  <a:pt x="82" y="1105"/>
                  <a:pt x="133" y="1121"/>
                </a:cubicBezTo>
                <a:cubicBezTo>
                  <a:pt x="188" y="1207"/>
                  <a:pt x="115" y="1108"/>
                  <a:pt x="184" y="1162"/>
                </a:cubicBezTo>
                <a:cubicBezTo>
                  <a:pt x="194" y="1170"/>
                  <a:pt x="196" y="1184"/>
                  <a:pt x="205" y="1193"/>
                </a:cubicBezTo>
                <a:cubicBezTo>
                  <a:pt x="226" y="1214"/>
                  <a:pt x="239" y="1215"/>
                  <a:pt x="266" y="1224"/>
                </a:cubicBezTo>
                <a:cubicBezTo>
                  <a:pt x="325" y="1263"/>
                  <a:pt x="358" y="1267"/>
                  <a:pt x="421" y="1296"/>
                </a:cubicBezTo>
                <a:cubicBezTo>
                  <a:pt x="456" y="1312"/>
                  <a:pt x="487" y="1336"/>
                  <a:pt x="523" y="1348"/>
                </a:cubicBezTo>
                <a:cubicBezTo>
                  <a:pt x="564" y="1361"/>
                  <a:pt x="618" y="1369"/>
                  <a:pt x="657" y="1389"/>
                </a:cubicBezTo>
                <a:cubicBezTo>
                  <a:pt x="701" y="1411"/>
                  <a:pt x="733" y="1429"/>
                  <a:pt x="781" y="1440"/>
                </a:cubicBezTo>
                <a:cubicBezTo>
                  <a:pt x="924" y="1473"/>
                  <a:pt x="1071" y="1488"/>
                  <a:pt x="1213" y="1522"/>
                </a:cubicBezTo>
                <a:cubicBezTo>
                  <a:pt x="1443" y="1517"/>
                  <a:pt x="1586" y="1514"/>
                  <a:pt x="1789" y="1492"/>
                </a:cubicBezTo>
                <a:cubicBezTo>
                  <a:pt x="1857" y="1478"/>
                  <a:pt x="1973" y="1471"/>
                  <a:pt x="2035" y="1440"/>
                </a:cubicBezTo>
                <a:cubicBezTo>
                  <a:pt x="2154" y="1381"/>
                  <a:pt x="2266" y="1318"/>
                  <a:pt x="2395" y="1286"/>
                </a:cubicBezTo>
                <a:cubicBezTo>
                  <a:pt x="2549" y="1299"/>
                  <a:pt x="2696" y="1342"/>
                  <a:pt x="2848" y="1358"/>
                </a:cubicBezTo>
                <a:cubicBezTo>
                  <a:pt x="3002" y="1375"/>
                  <a:pt x="2949" y="1361"/>
                  <a:pt x="3085" y="1378"/>
                </a:cubicBezTo>
                <a:cubicBezTo>
                  <a:pt x="3168" y="1389"/>
                  <a:pt x="3248" y="1421"/>
                  <a:pt x="3331" y="1430"/>
                </a:cubicBezTo>
                <a:cubicBezTo>
                  <a:pt x="3379" y="1435"/>
                  <a:pt x="3427" y="1436"/>
                  <a:pt x="3475" y="1440"/>
                </a:cubicBezTo>
                <a:cubicBezTo>
                  <a:pt x="3503" y="1442"/>
                  <a:pt x="3530" y="1447"/>
                  <a:pt x="3558" y="1450"/>
                </a:cubicBezTo>
                <a:cubicBezTo>
                  <a:pt x="3761" y="1504"/>
                  <a:pt x="4046" y="1464"/>
                  <a:pt x="4216" y="1461"/>
                </a:cubicBezTo>
                <a:cubicBezTo>
                  <a:pt x="4266" y="1448"/>
                  <a:pt x="4312" y="1438"/>
                  <a:pt x="4360" y="1420"/>
                </a:cubicBezTo>
                <a:cubicBezTo>
                  <a:pt x="4391" y="1408"/>
                  <a:pt x="4453" y="1389"/>
                  <a:pt x="4453" y="1389"/>
                </a:cubicBezTo>
                <a:cubicBezTo>
                  <a:pt x="4517" y="1344"/>
                  <a:pt x="4625" y="1336"/>
                  <a:pt x="4699" y="1317"/>
                </a:cubicBezTo>
                <a:cubicBezTo>
                  <a:pt x="4780" y="1262"/>
                  <a:pt x="4930" y="1202"/>
                  <a:pt x="5029" y="1183"/>
                </a:cubicBezTo>
                <a:cubicBezTo>
                  <a:pt x="5073" y="1137"/>
                  <a:pt x="5078" y="1091"/>
                  <a:pt x="5090" y="1029"/>
                </a:cubicBezTo>
                <a:cubicBezTo>
                  <a:pt x="5094" y="892"/>
                  <a:pt x="5096" y="754"/>
                  <a:pt x="5101" y="617"/>
                </a:cubicBezTo>
                <a:cubicBezTo>
                  <a:pt x="5103" y="569"/>
                  <a:pt x="5111" y="521"/>
                  <a:pt x="5111" y="473"/>
                </a:cubicBezTo>
                <a:cubicBezTo>
                  <a:pt x="5111" y="418"/>
                  <a:pt x="5106" y="364"/>
                  <a:pt x="5101" y="309"/>
                </a:cubicBezTo>
                <a:cubicBezTo>
                  <a:pt x="5075" y="42"/>
                  <a:pt x="4794" y="41"/>
                  <a:pt x="4586" y="31"/>
                </a:cubicBezTo>
                <a:cubicBezTo>
                  <a:pt x="4530" y="23"/>
                  <a:pt x="4476" y="17"/>
                  <a:pt x="4422" y="0"/>
                </a:cubicBezTo>
                <a:cubicBezTo>
                  <a:pt x="3880" y="8"/>
                  <a:pt x="3372" y="34"/>
                  <a:pt x="2827" y="41"/>
                </a:cubicBezTo>
                <a:cubicBezTo>
                  <a:pt x="2440" y="76"/>
                  <a:pt x="2033" y="38"/>
                  <a:pt x="1645" y="31"/>
                </a:cubicBezTo>
                <a:cubicBezTo>
                  <a:pt x="1554" y="24"/>
                  <a:pt x="1467" y="14"/>
                  <a:pt x="1377" y="0"/>
                </a:cubicBezTo>
                <a:cubicBezTo>
                  <a:pt x="1098" y="5"/>
                  <a:pt x="901" y="12"/>
                  <a:pt x="647" y="31"/>
                </a:cubicBezTo>
                <a:cubicBezTo>
                  <a:pt x="521" y="62"/>
                  <a:pt x="408" y="66"/>
                  <a:pt x="277" y="72"/>
                </a:cubicBezTo>
                <a:cubicBezTo>
                  <a:pt x="183" y="85"/>
                  <a:pt x="228" y="74"/>
                  <a:pt x="143" y="103"/>
                </a:cubicBezTo>
                <a:cubicBezTo>
                  <a:pt x="133" y="106"/>
                  <a:pt x="164" y="96"/>
                  <a:pt x="174" y="93"/>
                </a:cubicBezTo>
                <a:close/>
              </a:path>
            </a:pathLst>
          </a:custGeom>
          <a:solidFill>
            <a:srgbClr val="808080">
              <a:alpha val="30196"/>
            </a:srgbClr>
          </a:solidFill>
          <a:ln w="9525">
            <a:noFill/>
            <a:round/>
            <a:headEnd/>
            <a:tailEnd/>
          </a:ln>
        </p:spPr>
        <p:txBody>
          <a:bodyPr>
            <a:prstTxWarp prst="textNoShape">
              <a:avLst/>
            </a:prstTxWarp>
          </a:bodyPr>
          <a:lstStyle/>
          <a:p>
            <a:endParaRPr lang="en-US"/>
          </a:p>
        </p:txBody>
      </p:sp>
      <p:grpSp>
        <p:nvGrpSpPr>
          <p:cNvPr id="2" name="Group 3"/>
          <p:cNvGrpSpPr>
            <a:grpSpLocks/>
          </p:cNvGrpSpPr>
          <p:nvPr/>
        </p:nvGrpSpPr>
        <p:grpSpPr bwMode="auto">
          <a:xfrm>
            <a:off x="838200" y="2362200"/>
            <a:ext cx="7391400" cy="1752600"/>
            <a:chOff x="528" y="1488"/>
            <a:chExt cx="4656" cy="1104"/>
          </a:xfrm>
        </p:grpSpPr>
        <p:pic>
          <p:nvPicPr>
            <p:cNvPr id="143392" name="Picture 4" descr="MCj04326110000[1]"/>
            <p:cNvPicPr>
              <a:picLocks noChangeAspect="1" noChangeArrowheads="1"/>
            </p:cNvPicPr>
            <p:nvPr/>
          </p:nvPicPr>
          <p:blipFill>
            <a:blip r:embed="rId4"/>
            <a:srcRect/>
            <a:stretch>
              <a:fillRect/>
            </a:stretch>
          </p:blipFill>
          <p:spPr bwMode="auto">
            <a:xfrm>
              <a:off x="2304" y="1536"/>
              <a:ext cx="1008" cy="1008"/>
            </a:xfrm>
            <a:prstGeom prst="rect">
              <a:avLst/>
            </a:prstGeom>
            <a:noFill/>
            <a:ln w="9525">
              <a:noFill/>
              <a:miter lim="800000"/>
              <a:headEnd/>
              <a:tailEnd/>
            </a:ln>
          </p:spPr>
        </p:pic>
        <p:pic>
          <p:nvPicPr>
            <p:cNvPr id="143393" name="Picture 5" descr="MCj04326240000[1]"/>
            <p:cNvPicPr>
              <a:picLocks noChangeAspect="1" noChangeArrowheads="1"/>
            </p:cNvPicPr>
            <p:nvPr/>
          </p:nvPicPr>
          <p:blipFill>
            <a:blip r:embed="rId5"/>
            <a:srcRect/>
            <a:stretch>
              <a:fillRect/>
            </a:stretch>
          </p:blipFill>
          <p:spPr bwMode="auto">
            <a:xfrm>
              <a:off x="528" y="1488"/>
              <a:ext cx="1080" cy="1080"/>
            </a:xfrm>
            <a:prstGeom prst="rect">
              <a:avLst/>
            </a:prstGeom>
            <a:noFill/>
            <a:ln w="9525">
              <a:noFill/>
              <a:miter lim="800000"/>
              <a:headEnd/>
              <a:tailEnd/>
            </a:ln>
          </p:spPr>
        </p:pic>
        <p:pic>
          <p:nvPicPr>
            <p:cNvPr id="143394" name="Picture 6" descr="MCj04326230000[1]"/>
            <p:cNvPicPr>
              <a:picLocks noChangeAspect="1" noChangeArrowheads="1"/>
            </p:cNvPicPr>
            <p:nvPr/>
          </p:nvPicPr>
          <p:blipFill>
            <a:blip r:embed="rId6"/>
            <a:srcRect/>
            <a:stretch>
              <a:fillRect/>
            </a:stretch>
          </p:blipFill>
          <p:spPr bwMode="auto">
            <a:xfrm>
              <a:off x="4080" y="1488"/>
              <a:ext cx="1104" cy="1104"/>
            </a:xfrm>
            <a:prstGeom prst="rect">
              <a:avLst/>
            </a:prstGeom>
            <a:noFill/>
            <a:ln w="9525">
              <a:noFill/>
              <a:miter lim="800000"/>
              <a:headEnd/>
              <a:tailEnd/>
            </a:ln>
          </p:spPr>
        </p:pic>
      </p:grpSp>
      <p:sp>
        <p:nvSpPr>
          <p:cNvPr id="143366" name="Rectangle 2"/>
          <p:cNvSpPr>
            <a:spLocks noGrp="1" noChangeArrowheads="1"/>
          </p:cNvSpPr>
          <p:nvPr>
            <p:ph type="title"/>
          </p:nvPr>
        </p:nvSpPr>
        <p:spPr/>
        <p:txBody>
          <a:bodyPr/>
          <a:lstStyle/>
          <a:p>
            <a:pPr eaLnBrk="1" hangingPunct="1"/>
            <a:r>
              <a:rPr lang="en-US" sz="3600" b="1"/>
              <a:t>Trade can make everyone worse off</a:t>
            </a:r>
            <a:endParaRPr lang="en-US" sz="2800" b="1">
              <a:solidFill>
                <a:schemeClr val="bg1"/>
              </a:solidFill>
            </a:endParaRPr>
          </a:p>
        </p:txBody>
      </p:sp>
      <p:sp>
        <p:nvSpPr>
          <p:cNvPr id="143367" name="AutoShape 7"/>
          <p:cNvSpPr>
            <a:spLocks noChangeArrowheads="1"/>
          </p:cNvSpPr>
          <p:nvPr/>
        </p:nvSpPr>
        <p:spPr bwMode="auto">
          <a:xfrm>
            <a:off x="2590800" y="2667000"/>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43368" name="AutoShape 8"/>
          <p:cNvSpPr>
            <a:spLocks noChangeArrowheads="1"/>
          </p:cNvSpPr>
          <p:nvPr/>
        </p:nvSpPr>
        <p:spPr bwMode="auto">
          <a:xfrm>
            <a:off x="5257800" y="2667000"/>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43369" name="AutoShape 10"/>
          <p:cNvSpPr>
            <a:spLocks noChangeArrowheads="1"/>
          </p:cNvSpPr>
          <p:nvPr/>
        </p:nvSpPr>
        <p:spPr bwMode="auto">
          <a:xfrm rot="10800000">
            <a:off x="1981200" y="3886200"/>
            <a:ext cx="480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14"/>
          <p:cNvGrpSpPr>
            <a:grpSpLocks/>
          </p:cNvGrpSpPr>
          <p:nvPr/>
        </p:nvGrpSpPr>
        <p:grpSpPr bwMode="auto">
          <a:xfrm>
            <a:off x="3587750" y="1027113"/>
            <a:ext cx="2085975" cy="590550"/>
            <a:chOff x="2261" y="1223"/>
            <a:chExt cx="1314" cy="372"/>
          </a:xfrm>
        </p:grpSpPr>
        <p:sp>
          <p:nvSpPr>
            <p:cNvPr id="143390" name="Text Box 15"/>
            <p:cNvSpPr txBox="1">
              <a:spLocks noChangeArrowheads="1"/>
            </p:cNvSpPr>
            <p:nvPr/>
          </p:nvSpPr>
          <p:spPr bwMode="auto">
            <a:xfrm>
              <a:off x="2261" y="123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3391" name="Text Box 16"/>
            <p:cNvSpPr txBox="1">
              <a:spLocks noChangeArrowheads="1"/>
            </p:cNvSpPr>
            <p:nvPr/>
          </p:nvSpPr>
          <p:spPr bwMode="auto">
            <a:xfrm>
              <a:off x="2759" y="122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sp>
        <p:nvSpPr>
          <p:cNvPr id="143371" name="Text Box 17"/>
          <p:cNvSpPr txBox="1">
            <a:spLocks noChangeArrowheads="1"/>
          </p:cNvSpPr>
          <p:nvPr/>
        </p:nvSpPr>
        <p:spPr bwMode="auto">
          <a:xfrm>
            <a:off x="6573838" y="1036638"/>
            <a:ext cx="12954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nvGrpSpPr>
          <p:cNvPr id="4" name="Group 18"/>
          <p:cNvGrpSpPr>
            <a:grpSpLocks/>
          </p:cNvGrpSpPr>
          <p:nvPr/>
        </p:nvGrpSpPr>
        <p:grpSpPr bwMode="auto">
          <a:xfrm>
            <a:off x="692150" y="1027113"/>
            <a:ext cx="2085975" cy="590550"/>
            <a:chOff x="2261" y="1223"/>
            <a:chExt cx="1314" cy="372"/>
          </a:xfrm>
        </p:grpSpPr>
        <p:sp>
          <p:nvSpPr>
            <p:cNvPr id="143388" name="Text Box 19"/>
            <p:cNvSpPr txBox="1">
              <a:spLocks noChangeArrowheads="1"/>
            </p:cNvSpPr>
            <p:nvPr/>
          </p:nvSpPr>
          <p:spPr bwMode="auto">
            <a:xfrm>
              <a:off x="2261" y="123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3389" name="Text Box 20"/>
            <p:cNvSpPr txBox="1">
              <a:spLocks noChangeArrowheads="1"/>
            </p:cNvSpPr>
            <p:nvPr/>
          </p:nvSpPr>
          <p:spPr bwMode="auto">
            <a:xfrm>
              <a:off x="2759" y="122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grpSp>
        <p:nvGrpSpPr>
          <p:cNvPr id="5" name="Group 21"/>
          <p:cNvGrpSpPr>
            <a:grpSpLocks/>
          </p:cNvGrpSpPr>
          <p:nvPr/>
        </p:nvGrpSpPr>
        <p:grpSpPr bwMode="auto">
          <a:xfrm>
            <a:off x="3589338" y="1512888"/>
            <a:ext cx="2085975" cy="590550"/>
            <a:chOff x="2261" y="1223"/>
            <a:chExt cx="1314" cy="372"/>
          </a:xfrm>
        </p:grpSpPr>
        <p:sp>
          <p:nvSpPr>
            <p:cNvPr id="143386" name="Text Box 22"/>
            <p:cNvSpPr txBox="1">
              <a:spLocks noChangeArrowheads="1"/>
            </p:cNvSpPr>
            <p:nvPr/>
          </p:nvSpPr>
          <p:spPr bwMode="auto">
            <a:xfrm>
              <a:off x="2261" y="123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3387" name="Text Box 23"/>
            <p:cNvSpPr txBox="1">
              <a:spLocks noChangeArrowheads="1"/>
            </p:cNvSpPr>
            <p:nvPr/>
          </p:nvSpPr>
          <p:spPr bwMode="auto">
            <a:xfrm>
              <a:off x="2759" y="122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grpSp>
        <p:nvGrpSpPr>
          <p:cNvPr id="6" name="Group 24"/>
          <p:cNvGrpSpPr>
            <a:grpSpLocks/>
          </p:cNvGrpSpPr>
          <p:nvPr/>
        </p:nvGrpSpPr>
        <p:grpSpPr bwMode="auto">
          <a:xfrm>
            <a:off x="6237288" y="1503363"/>
            <a:ext cx="2085975" cy="590550"/>
            <a:chOff x="2261" y="1223"/>
            <a:chExt cx="1314" cy="372"/>
          </a:xfrm>
        </p:grpSpPr>
        <p:sp>
          <p:nvSpPr>
            <p:cNvPr id="143384" name="Text Box 25"/>
            <p:cNvSpPr txBox="1">
              <a:spLocks noChangeArrowheads="1"/>
            </p:cNvSpPr>
            <p:nvPr/>
          </p:nvSpPr>
          <p:spPr bwMode="auto">
            <a:xfrm>
              <a:off x="2261" y="123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3385" name="Text Box 26"/>
            <p:cNvSpPr txBox="1">
              <a:spLocks noChangeArrowheads="1"/>
            </p:cNvSpPr>
            <p:nvPr/>
          </p:nvSpPr>
          <p:spPr bwMode="auto">
            <a:xfrm>
              <a:off x="2759" y="1223"/>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sp>
        <p:nvSpPr>
          <p:cNvPr id="143375" name="Text Box 27"/>
          <p:cNvSpPr txBox="1">
            <a:spLocks noChangeArrowheads="1"/>
          </p:cNvSpPr>
          <p:nvPr/>
        </p:nvSpPr>
        <p:spPr bwMode="auto">
          <a:xfrm>
            <a:off x="936625" y="1503363"/>
            <a:ext cx="12954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nvGrpSpPr>
          <p:cNvPr id="7" name="Group 28"/>
          <p:cNvGrpSpPr>
            <a:grpSpLocks/>
          </p:cNvGrpSpPr>
          <p:nvPr/>
        </p:nvGrpSpPr>
        <p:grpSpPr bwMode="auto">
          <a:xfrm>
            <a:off x="681038" y="1960563"/>
            <a:ext cx="6858000" cy="588962"/>
            <a:chOff x="419" y="648"/>
            <a:chExt cx="4320" cy="371"/>
          </a:xfrm>
        </p:grpSpPr>
        <p:sp>
          <p:nvSpPr>
            <p:cNvPr id="143382" name="Text Box 29"/>
            <p:cNvSpPr txBox="1">
              <a:spLocks noChangeArrowheads="1"/>
            </p:cNvSpPr>
            <p:nvPr/>
          </p:nvSpPr>
          <p:spPr bwMode="auto">
            <a:xfrm>
              <a:off x="419" y="654"/>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sp>
          <p:nvSpPr>
            <p:cNvPr id="143383" name="Text Box 30"/>
            <p:cNvSpPr txBox="1">
              <a:spLocks noChangeArrowheads="1"/>
            </p:cNvSpPr>
            <p:nvPr/>
          </p:nvSpPr>
          <p:spPr bwMode="auto">
            <a:xfrm>
              <a:off x="3923" y="648"/>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+100</a:t>
              </a:r>
            </a:p>
          </p:txBody>
        </p:sp>
      </p:grpSp>
      <p:grpSp>
        <p:nvGrpSpPr>
          <p:cNvPr id="8" name="Group 31"/>
          <p:cNvGrpSpPr>
            <a:grpSpLocks/>
          </p:cNvGrpSpPr>
          <p:nvPr/>
        </p:nvGrpSpPr>
        <p:grpSpPr bwMode="auto">
          <a:xfrm>
            <a:off x="1471613" y="1949450"/>
            <a:ext cx="6858000" cy="593725"/>
            <a:chOff x="917" y="641"/>
            <a:chExt cx="4320" cy="374"/>
          </a:xfrm>
        </p:grpSpPr>
        <p:sp>
          <p:nvSpPr>
            <p:cNvPr id="143379" name="Text Box 32"/>
            <p:cNvSpPr txBox="1">
              <a:spLocks noChangeArrowheads="1"/>
            </p:cNvSpPr>
            <p:nvPr/>
          </p:nvSpPr>
          <p:spPr bwMode="auto">
            <a:xfrm>
              <a:off x="917" y="647"/>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sp>
          <p:nvSpPr>
            <p:cNvPr id="143380" name="Text Box 33"/>
            <p:cNvSpPr txBox="1">
              <a:spLocks noChangeArrowheads="1"/>
            </p:cNvSpPr>
            <p:nvPr/>
          </p:nvSpPr>
          <p:spPr bwMode="auto">
            <a:xfrm>
              <a:off x="2369" y="650"/>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sp>
          <p:nvSpPr>
            <p:cNvPr id="143381" name="Text Box 34"/>
            <p:cNvSpPr txBox="1">
              <a:spLocks noChangeArrowheads="1"/>
            </p:cNvSpPr>
            <p:nvPr/>
          </p:nvSpPr>
          <p:spPr bwMode="auto">
            <a:xfrm>
              <a:off x="4421" y="641"/>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80</a:t>
              </a:r>
            </a:p>
          </p:txBody>
        </p:sp>
      </p:grpSp>
      <p:sp>
        <p:nvSpPr>
          <p:cNvPr id="143378" name="Text Box 35"/>
          <p:cNvSpPr txBox="1">
            <a:spLocks noChangeArrowheads="1"/>
          </p:cNvSpPr>
          <p:nvPr/>
        </p:nvSpPr>
        <p:spPr bwMode="auto">
          <a:xfrm>
            <a:off x="609600" y="4572000"/>
            <a:ext cx="7924800" cy="1801813"/>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a:pPr>
            <a:r>
              <a:rPr lang="en-US" sz="2800" dirty="0"/>
              <a:t>Orange sells a lawnmower to Pink.</a:t>
            </a:r>
          </a:p>
          <a:p>
            <a:pPr marL="342900" indent="-342900">
              <a:spcBef>
                <a:spcPct val="50000"/>
              </a:spcBef>
              <a:buFontTx/>
              <a:buAutoNum type="arabicPeriod"/>
            </a:pPr>
            <a:r>
              <a:rPr lang="en-US" sz="2800" dirty="0"/>
              <a:t>Pink sells a </a:t>
            </a:r>
            <a:r>
              <a:rPr lang="en-US" sz="2800" dirty="0" smtClean="0"/>
              <a:t>motorcycle to </a:t>
            </a:r>
            <a:r>
              <a:rPr lang="en-US" sz="2800" dirty="0"/>
              <a:t>Blue.</a:t>
            </a:r>
          </a:p>
          <a:p>
            <a:pPr marL="342900" indent="-342900">
              <a:spcBef>
                <a:spcPct val="50000"/>
              </a:spcBef>
              <a:buFontTx/>
              <a:buAutoNum type="arabicPeriod"/>
            </a:pPr>
            <a:r>
              <a:rPr lang="en-US" sz="2800" dirty="0"/>
              <a:t>Blue sells a </a:t>
            </a:r>
            <a:r>
              <a:rPr lang="en-US" sz="2800" dirty="0" smtClean="0"/>
              <a:t>chainsaw to </a:t>
            </a:r>
            <a:r>
              <a:rPr lang="en-US" sz="2800" dirty="0"/>
              <a:t>Orange.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7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415"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Freeform 29"/>
          <p:cNvSpPr>
            <a:spLocks/>
          </p:cNvSpPr>
          <p:nvPr/>
        </p:nvSpPr>
        <p:spPr bwMode="auto">
          <a:xfrm>
            <a:off x="508000" y="2122488"/>
            <a:ext cx="8113713" cy="2416175"/>
          </a:xfrm>
          <a:custGeom>
            <a:avLst/>
            <a:gdLst>
              <a:gd name="T0" fmla="*/ 2147483647 w 5111"/>
              <a:gd name="T1" fmla="*/ 2147483647 h 1522"/>
              <a:gd name="T2" fmla="*/ 2147483647 w 5111"/>
              <a:gd name="T3" fmla="*/ 2147483647 h 1522"/>
              <a:gd name="T4" fmla="*/ 2147483647 w 5111"/>
              <a:gd name="T5" fmla="*/ 2147483647 h 1522"/>
              <a:gd name="T6" fmla="*/ 2147483647 w 5111"/>
              <a:gd name="T7" fmla="*/ 2147483647 h 1522"/>
              <a:gd name="T8" fmla="*/ 2147483647 w 5111"/>
              <a:gd name="T9" fmla="*/ 2147483647 h 1522"/>
              <a:gd name="T10" fmla="*/ 2147483647 w 5111"/>
              <a:gd name="T11" fmla="*/ 2147483647 h 1522"/>
              <a:gd name="T12" fmla="*/ 2147483647 w 5111"/>
              <a:gd name="T13" fmla="*/ 2147483647 h 1522"/>
              <a:gd name="T14" fmla="*/ 2147483647 w 5111"/>
              <a:gd name="T15" fmla="*/ 2147483647 h 1522"/>
              <a:gd name="T16" fmla="*/ 2147483647 w 5111"/>
              <a:gd name="T17" fmla="*/ 2147483647 h 1522"/>
              <a:gd name="T18" fmla="*/ 2147483647 w 5111"/>
              <a:gd name="T19" fmla="*/ 2147483647 h 1522"/>
              <a:gd name="T20" fmla="*/ 2147483647 w 5111"/>
              <a:gd name="T21" fmla="*/ 2147483647 h 1522"/>
              <a:gd name="T22" fmla="*/ 2147483647 w 5111"/>
              <a:gd name="T23" fmla="*/ 2147483647 h 1522"/>
              <a:gd name="T24" fmla="*/ 2147483647 w 5111"/>
              <a:gd name="T25" fmla="*/ 2147483647 h 1522"/>
              <a:gd name="T26" fmla="*/ 2147483647 w 5111"/>
              <a:gd name="T27" fmla="*/ 2147483647 h 1522"/>
              <a:gd name="T28" fmla="*/ 2147483647 w 5111"/>
              <a:gd name="T29" fmla="*/ 2147483647 h 1522"/>
              <a:gd name="T30" fmla="*/ 2147483647 w 5111"/>
              <a:gd name="T31" fmla="*/ 2147483647 h 1522"/>
              <a:gd name="T32" fmla="*/ 2147483647 w 5111"/>
              <a:gd name="T33" fmla="*/ 2147483647 h 1522"/>
              <a:gd name="T34" fmla="*/ 2147483647 w 5111"/>
              <a:gd name="T35" fmla="*/ 2147483647 h 1522"/>
              <a:gd name="T36" fmla="*/ 2147483647 w 5111"/>
              <a:gd name="T37" fmla="*/ 2147483647 h 1522"/>
              <a:gd name="T38" fmla="*/ 2147483647 w 5111"/>
              <a:gd name="T39" fmla="*/ 2147483647 h 1522"/>
              <a:gd name="T40" fmla="*/ 2147483647 w 5111"/>
              <a:gd name="T41" fmla="*/ 2147483647 h 1522"/>
              <a:gd name="T42" fmla="*/ 2147483647 w 5111"/>
              <a:gd name="T43" fmla="*/ 2147483647 h 1522"/>
              <a:gd name="T44" fmla="*/ 2147483647 w 5111"/>
              <a:gd name="T45" fmla="*/ 2147483647 h 1522"/>
              <a:gd name="T46" fmla="*/ 2147483647 w 5111"/>
              <a:gd name="T47" fmla="*/ 2147483647 h 1522"/>
              <a:gd name="T48" fmla="*/ 2147483647 w 5111"/>
              <a:gd name="T49" fmla="*/ 2147483647 h 1522"/>
              <a:gd name="T50" fmla="*/ 2147483647 w 5111"/>
              <a:gd name="T51" fmla="*/ 2147483647 h 1522"/>
              <a:gd name="T52" fmla="*/ 2147483647 w 5111"/>
              <a:gd name="T53" fmla="*/ 2147483647 h 1522"/>
              <a:gd name="T54" fmla="*/ 2147483647 w 5111"/>
              <a:gd name="T55" fmla="*/ 2147483647 h 1522"/>
              <a:gd name="T56" fmla="*/ 2147483647 w 5111"/>
              <a:gd name="T57" fmla="*/ 2147483647 h 1522"/>
              <a:gd name="T58" fmla="*/ 2147483647 w 5111"/>
              <a:gd name="T59" fmla="*/ 2147483647 h 1522"/>
              <a:gd name="T60" fmla="*/ 2147483647 w 5111"/>
              <a:gd name="T61" fmla="*/ 2147483647 h 1522"/>
              <a:gd name="T62" fmla="*/ 2147483647 w 5111"/>
              <a:gd name="T63" fmla="*/ 2147483647 h 1522"/>
              <a:gd name="T64" fmla="*/ 2147483647 w 5111"/>
              <a:gd name="T65" fmla="*/ 2147483647 h 1522"/>
              <a:gd name="T66" fmla="*/ 2147483647 w 5111"/>
              <a:gd name="T67" fmla="*/ 2147483647 h 1522"/>
              <a:gd name="T68" fmla="*/ 2147483647 w 5111"/>
              <a:gd name="T69" fmla="*/ 2147483647 h 1522"/>
              <a:gd name="T70" fmla="*/ 2147483647 w 5111"/>
              <a:gd name="T71" fmla="*/ 0 h 1522"/>
              <a:gd name="T72" fmla="*/ 2147483647 w 5111"/>
              <a:gd name="T73" fmla="*/ 2147483647 h 1522"/>
              <a:gd name="T74" fmla="*/ 2147483647 w 5111"/>
              <a:gd name="T75" fmla="*/ 2147483647 h 1522"/>
              <a:gd name="T76" fmla="*/ 2147483647 w 5111"/>
              <a:gd name="T77" fmla="*/ 0 h 1522"/>
              <a:gd name="T78" fmla="*/ 2147483647 w 5111"/>
              <a:gd name="T79" fmla="*/ 2147483647 h 1522"/>
              <a:gd name="T80" fmla="*/ 2147483647 w 5111"/>
              <a:gd name="T81" fmla="*/ 2147483647 h 1522"/>
              <a:gd name="T82" fmla="*/ 2147483647 w 5111"/>
              <a:gd name="T83" fmla="*/ 2147483647 h 1522"/>
              <a:gd name="T84" fmla="*/ 2147483647 w 5111"/>
              <a:gd name="T85" fmla="*/ 2147483647 h 15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1"/>
              <a:gd name="T130" fmla="*/ 0 h 1522"/>
              <a:gd name="T131" fmla="*/ 5111 w 5111"/>
              <a:gd name="T132" fmla="*/ 1522 h 15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1" h="1522">
                <a:moveTo>
                  <a:pt x="174" y="93"/>
                </a:moveTo>
                <a:cubicBezTo>
                  <a:pt x="153" y="96"/>
                  <a:pt x="132" y="96"/>
                  <a:pt x="112" y="103"/>
                </a:cubicBezTo>
                <a:cubicBezTo>
                  <a:pt x="68" y="118"/>
                  <a:pt x="88" y="123"/>
                  <a:pt x="71" y="154"/>
                </a:cubicBezTo>
                <a:cubicBezTo>
                  <a:pt x="10" y="263"/>
                  <a:pt x="44" y="176"/>
                  <a:pt x="19" y="247"/>
                </a:cubicBezTo>
                <a:cubicBezTo>
                  <a:pt x="13" y="419"/>
                  <a:pt x="0" y="547"/>
                  <a:pt x="40" y="710"/>
                </a:cubicBezTo>
                <a:cubicBezTo>
                  <a:pt x="37" y="758"/>
                  <a:pt x="37" y="806"/>
                  <a:pt x="30" y="854"/>
                </a:cubicBezTo>
                <a:cubicBezTo>
                  <a:pt x="27" y="876"/>
                  <a:pt x="9" y="916"/>
                  <a:pt x="9" y="916"/>
                </a:cubicBezTo>
                <a:cubicBezTo>
                  <a:pt x="22" y="1010"/>
                  <a:pt x="24" y="1012"/>
                  <a:pt x="81" y="1080"/>
                </a:cubicBezTo>
                <a:cubicBezTo>
                  <a:pt x="117" y="1123"/>
                  <a:pt x="82" y="1105"/>
                  <a:pt x="133" y="1121"/>
                </a:cubicBezTo>
                <a:cubicBezTo>
                  <a:pt x="188" y="1207"/>
                  <a:pt x="115" y="1108"/>
                  <a:pt x="184" y="1162"/>
                </a:cubicBezTo>
                <a:cubicBezTo>
                  <a:pt x="194" y="1170"/>
                  <a:pt x="196" y="1184"/>
                  <a:pt x="205" y="1193"/>
                </a:cubicBezTo>
                <a:cubicBezTo>
                  <a:pt x="226" y="1214"/>
                  <a:pt x="239" y="1215"/>
                  <a:pt x="266" y="1224"/>
                </a:cubicBezTo>
                <a:cubicBezTo>
                  <a:pt x="325" y="1263"/>
                  <a:pt x="358" y="1267"/>
                  <a:pt x="421" y="1296"/>
                </a:cubicBezTo>
                <a:cubicBezTo>
                  <a:pt x="456" y="1312"/>
                  <a:pt x="487" y="1336"/>
                  <a:pt x="523" y="1348"/>
                </a:cubicBezTo>
                <a:cubicBezTo>
                  <a:pt x="564" y="1361"/>
                  <a:pt x="618" y="1369"/>
                  <a:pt x="657" y="1389"/>
                </a:cubicBezTo>
                <a:cubicBezTo>
                  <a:pt x="701" y="1411"/>
                  <a:pt x="733" y="1429"/>
                  <a:pt x="781" y="1440"/>
                </a:cubicBezTo>
                <a:cubicBezTo>
                  <a:pt x="924" y="1473"/>
                  <a:pt x="1071" y="1488"/>
                  <a:pt x="1213" y="1522"/>
                </a:cubicBezTo>
                <a:cubicBezTo>
                  <a:pt x="1443" y="1517"/>
                  <a:pt x="1586" y="1514"/>
                  <a:pt x="1789" y="1492"/>
                </a:cubicBezTo>
                <a:cubicBezTo>
                  <a:pt x="1857" y="1478"/>
                  <a:pt x="1973" y="1471"/>
                  <a:pt x="2035" y="1440"/>
                </a:cubicBezTo>
                <a:cubicBezTo>
                  <a:pt x="2154" y="1381"/>
                  <a:pt x="2266" y="1318"/>
                  <a:pt x="2395" y="1286"/>
                </a:cubicBezTo>
                <a:cubicBezTo>
                  <a:pt x="2549" y="1299"/>
                  <a:pt x="2696" y="1342"/>
                  <a:pt x="2848" y="1358"/>
                </a:cubicBezTo>
                <a:cubicBezTo>
                  <a:pt x="3002" y="1375"/>
                  <a:pt x="2949" y="1361"/>
                  <a:pt x="3085" y="1378"/>
                </a:cubicBezTo>
                <a:cubicBezTo>
                  <a:pt x="3168" y="1389"/>
                  <a:pt x="3248" y="1421"/>
                  <a:pt x="3331" y="1430"/>
                </a:cubicBezTo>
                <a:cubicBezTo>
                  <a:pt x="3379" y="1435"/>
                  <a:pt x="3427" y="1436"/>
                  <a:pt x="3475" y="1440"/>
                </a:cubicBezTo>
                <a:cubicBezTo>
                  <a:pt x="3503" y="1442"/>
                  <a:pt x="3530" y="1447"/>
                  <a:pt x="3558" y="1450"/>
                </a:cubicBezTo>
                <a:cubicBezTo>
                  <a:pt x="3761" y="1504"/>
                  <a:pt x="4046" y="1464"/>
                  <a:pt x="4216" y="1461"/>
                </a:cubicBezTo>
                <a:cubicBezTo>
                  <a:pt x="4266" y="1448"/>
                  <a:pt x="4312" y="1438"/>
                  <a:pt x="4360" y="1420"/>
                </a:cubicBezTo>
                <a:cubicBezTo>
                  <a:pt x="4391" y="1408"/>
                  <a:pt x="4453" y="1389"/>
                  <a:pt x="4453" y="1389"/>
                </a:cubicBezTo>
                <a:cubicBezTo>
                  <a:pt x="4517" y="1344"/>
                  <a:pt x="4625" y="1336"/>
                  <a:pt x="4699" y="1317"/>
                </a:cubicBezTo>
                <a:cubicBezTo>
                  <a:pt x="4780" y="1262"/>
                  <a:pt x="4930" y="1202"/>
                  <a:pt x="5029" y="1183"/>
                </a:cubicBezTo>
                <a:cubicBezTo>
                  <a:pt x="5073" y="1137"/>
                  <a:pt x="5078" y="1091"/>
                  <a:pt x="5090" y="1029"/>
                </a:cubicBezTo>
                <a:cubicBezTo>
                  <a:pt x="5094" y="892"/>
                  <a:pt x="5096" y="754"/>
                  <a:pt x="5101" y="617"/>
                </a:cubicBezTo>
                <a:cubicBezTo>
                  <a:pt x="5103" y="569"/>
                  <a:pt x="5111" y="521"/>
                  <a:pt x="5111" y="473"/>
                </a:cubicBezTo>
                <a:cubicBezTo>
                  <a:pt x="5111" y="418"/>
                  <a:pt x="5106" y="364"/>
                  <a:pt x="5101" y="309"/>
                </a:cubicBezTo>
                <a:cubicBezTo>
                  <a:pt x="5075" y="42"/>
                  <a:pt x="4794" y="41"/>
                  <a:pt x="4586" y="31"/>
                </a:cubicBezTo>
                <a:cubicBezTo>
                  <a:pt x="4530" y="23"/>
                  <a:pt x="4476" y="17"/>
                  <a:pt x="4422" y="0"/>
                </a:cubicBezTo>
                <a:cubicBezTo>
                  <a:pt x="3880" y="8"/>
                  <a:pt x="3372" y="34"/>
                  <a:pt x="2827" y="41"/>
                </a:cubicBezTo>
                <a:cubicBezTo>
                  <a:pt x="2440" y="76"/>
                  <a:pt x="2033" y="38"/>
                  <a:pt x="1645" y="31"/>
                </a:cubicBezTo>
                <a:cubicBezTo>
                  <a:pt x="1554" y="24"/>
                  <a:pt x="1467" y="14"/>
                  <a:pt x="1377" y="0"/>
                </a:cubicBezTo>
                <a:cubicBezTo>
                  <a:pt x="1098" y="5"/>
                  <a:pt x="901" y="12"/>
                  <a:pt x="647" y="31"/>
                </a:cubicBezTo>
                <a:cubicBezTo>
                  <a:pt x="521" y="62"/>
                  <a:pt x="408" y="66"/>
                  <a:pt x="277" y="72"/>
                </a:cubicBezTo>
                <a:cubicBezTo>
                  <a:pt x="183" y="85"/>
                  <a:pt x="228" y="74"/>
                  <a:pt x="143" y="103"/>
                </a:cubicBezTo>
                <a:cubicBezTo>
                  <a:pt x="133" y="106"/>
                  <a:pt x="164" y="96"/>
                  <a:pt x="174" y="93"/>
                </a:cubicBezTo>
                <a:close/>
              </a:path>
            </a:pathLst>
          </a:custGeom>
          <a:solidFill>
            <a:srgbClr val="808080">
              <a:alpha val="70195"/>
            </a:srgbClr>
          </a:solidFill>
          <a:ln w="9525">
            <a:noFill/>
            <a:round/>
            <a:headEnd/>
            <a:tailEnd/>
          </a:ln>
        </p:spPr>
        <p:txBody>
          <a:bodyPr>
            <a:prstTxWarp prst="textNoShape">
              <a:avLst/>
            </a:prstTxWarp>
          </a:bodyPr>
          <a:lstStyle/>
          <a:p>
            <a:endParaRPr lang="en-US"/>
          </a:p>
        </p:txBody>
      </p:sp>
      <p:sp>
        <p:nvSpPr>
          <p:cNvPr id="145411" name="Rectangle 2"/>
          <p:cNvSpPr>
            <a:spLocks noGrp="1" noChangeArrowheads="1"/>
          </p:cNvSpPr>
          <p:nvPr>
            <p:ph type="title"/>
          </p:nvPr>
        </p:nvSpPr>
        <p:spPr/>
        <p:txBody>
          <a:bodyPr/>
          <a:lstStyle/>
          <a:p>
            <a:pPr eaLnBrk="1" hangingPunct="1"/>
            <a:r>
              <a:rPr lang="en-US" sz="3600" b="1"/>
              <a:t>Trade can make everyone worse off</a:t>
            </a:r>
            <a:endParaRPr lang="en-US" sz="2800" b="1">
              <a:solidFill>
                <a:schemeClr val="bg1"/>
              </a:solidFill>
            </a:endParaRPr>
          </a:p>
        </p:txBody>
      </p:sp>
      <p:grpSp>
        <p:nvGrpSpPr>
          <p:cNvPr id="3" name="Group 3"/>
          <p:cNvGrpSpPr>
            <a:grpSpLocks/>
          </p:cNvGrpSpPr>
          <p:nvPr/>
        </p:nvGrpSpPr>
        <p:grpSpPr bwMode="auto">
          <a:xfrm>
            <a:off x="838200" y="2362200"/>
            <a:ext cx="7391400" cy="1752600"/>
            <a:chOff x="528" y="1488"/>
            <a:chExt cx="4656" cy="1104"/>
          </a:xfrm>
        </p:grpSpPr>
        <p:pic>
          <p:nvPicPr>
            <p:cNvPr id="145427" name="Picture 4" descr="MCj04326110000[1]"/>
            <p:cNvPicPr>
              <a:picLocks noChangeAspect="1" noChangeArrowheads="1"/>
            </p:cNvPicPr>
            <p:nvPr/>
          </p:nvPicPr>
          <p:blipFill>
            <a:blip r:embed="rId4"/>
            <a:srcRect/>
            <a:stretch>
              <a:fillRect/>
            </a:stretch>
          </p:blipFill>
          <p:spPr bwMode="auto">
            <a:xfrm>
              <a:off x="2304" y="1536"/>
              <a:ext cx="1008" cy="1008"/>
            </a:xfrm>
            <a:prstGeom prst="rect">
              <a:avLst/>
            </a:prstGeom>
            <a:noFill/>
            <a:ln w="9525">
              <a:noFill/>
              <a:miter lim="800000"/>
              <a:headEnd/>
              <a:tailEnd/>
            </a:ln>
          </p:spPr>
        </p:pic>
        <p:pic>
          <p:nvPicPr>
            <p:cNvPr id="145428" name="Picture 5" descr="MCj04326240000[1]"/>
            <p:cNvPicPr>
              <a:picLocks noChangeAspect="1" noChangeArrowheads="1"/>
            </p:cNvPicPr>
            <p:nvPr/>
          </p:nvPicPr>
          <p:blipFill>
            <a:blip r:embed="rId5"/>
            <a:srcRect/>
            <a:stretch>
              <a:fillRect/>
            </a:stretch>
          </p:blipFill>
          <p:spPr bwMode="auto">
            <a:xfrm>
              <a:off x="528" y="1488"/>
              <a:ext cx="1080" cy="1080"/>
            </a:xfrm>
            <a:prstGeom prst="rect">
              <a:avLst/>
            </a:prstGeom>
            <a:noFill/>
            <a:ln w="9525">
              <a:noFill/>
              <a:miter lim="800000"/>
              <a:headEnd/>
              <a:tailEnd/>
            </a:ln>
          </p:spPr>
        </p:pic>
        <p:pic>
          <p:nvPicPr>
            <p:cNvPr id="145429" name="Picture 6" descr="MCj04326230000[1]"/>
            <p:cNvPicPr>
              <a:picLocks noChangeAspect="1" noChangeArrowheads="1"/>
            </p:cNvPicPr>
            <p:nvPr/>
          </p:nvPicPr>
          <p:blipFill>
            <a:blip r:embed="rId6"/>
            <a:srcRect/>
            <a:stretch>
              <a:fillRect/>
            </a:stretch>
          </p:blipFill>
          <p:spPr bwMode="auto">
            <a:xfrm>
              <a:off x="4080" y="1488"/>
              <a:ext cx="1104" cy="1104"/>
            </a:xfrm>
            <a:prstGeom prst="rect">
              <a:avLst/>
            </a:prstGeom>
            <a:noFill/>
            <a:ln w="9525">
              <a:noFill/>
              <a:miter lim="800000"/>
              <a:headEnd/>
              <a:tailEnd/>
            </a:ln>
          </p:spPr>
        </p:pic>
      </p:grpSp>
      <p:sp>
        <p:nvSpPr>
          <p:cNvPr id="145413" name="AutoShape 7"/>
          <p:cNvSpPr>
            <a:spLocks noChangeArrowheads="1"/>
          </p:cNvSpPr>
          <p:nvPr/>
        </p:nvSpPr>
        <p:spPr bwMode="auto">
          <a:xfrm>
            <a:off x="2590800" y="2667000"/>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45414" name="AutoShape 8"/>
          <p:cNvSpPr>
            <a:spLocks noChangeArrowheads="1"/>
          </p:cNvSpPr>
          <p:nvPr/>
        </p:nvSpPr>
        <p:spPr bwMode="auto">
          <a:xfrm>
            <a:off x="5257800" y="2667000"/>
            <a:ext cx="99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4" name="Group 28"/>
          <p:cNvGrpSpPr>
            <a:grpSpLocks/>
          </p:cNvGrpSpPr>
          <p:nvPr/>
        </p:nvGrpSpPr>
        <p:grpSpPr bwMode="auto">
          <a:xfrm>
            <a:off x="1093788" y="1439863"/>
            <a:ext cx="6797675" cy="641350"/>
            <a:chOff x="689" y="1152"/>
            <a:chExt cx="4282" cy="404"/>
          </a:xfrm>
        </p:grpSpPr>
        <p:grpSp>
          <p:nvGrpSpPr>
            <p:cNvPr id="5" name="Group 11"/>
            <p:cNvGrpSpPr>
              <a:grpSpLocks/>
            </p:cNvGrpSpPr>
            <p:nvPr/>
          </p:nvGrpSpPr>
          <p:grpSpPr bwMode="auto">
            <a:xfrm>
              <a:off x="689" y="1152"/>
              <a:ext cx="2496" cy="404"/>
              <a:chOff x="720" y="720"/>
              <a:chExt cx="2496" cy="404"/>
            </a:xfrm>
          </p:grpSpPr>
          <p:sp>
            <p:nvSpPr>
              <p:cNvPr id="145425" name="Text Box 12"/>
              <p:cNvSpPr txBox="1">
                <a:spLocks noChangeArrowheads="1"/>
              </p:cNvSpPr>
              <p:nvPr/>
            </p:nvSpPr>
            <p:spPr bwMode="auto">
              <a:xfrm>
                <a:off x="720" y="720"/>
                <a:ext cx="816" cy="404"/>
              </a:xfrm>
              <a:prstGeom prst="rect">
                <a:avLst/>
              </a:prstGeom>
              <a:noFill/>
              <a:ln w="9525">
                <a:noFill/>
                <a:miter lim="800000"/>
                <a:headEnd/>
                <a:tailEnd/>
              </a:ln>
            </p:spPr>
            <p:txBody>
              <a:bodyPr>
                <a:prstTxWarp prst="textNoShape">
                  <a:avLst/>
                </a:prstTxWarp>
                <a:spAutoFit/>
              </a:bodyPr>
              <a:lstStyle/>
              <a:p>
                <a:pPr>
                  <a:spcBef>
                    <a:spcPct val="50000"/>
                  </a:spcBef>
                </a:pPr>
                <a:r>
                  <a:rPr lang="en-US" sz="3600"/>
                  <a:t> - </a:t>
                </a:r>
                <a:r>
                  <a:rPr lang="en-US" sz="3200"/>
                  <a:t>40</a:t>
                </a:r>
              </a:p>
            </p:txBody>
          </p:sp>
          <p:sp>
            <p:nvSpPr>
              <p:cNvPr id="145426" name="Text Box 13"/>
              <p:cNvSpPr txBox="1">
                <a:spLocks noChangeArrowheads="1"/>
              </p:cNvSpPr>
              <p:nvPr/>
            </p:nvSpPr>
            <p:spPr bwMode="auto">
              <a:xfrm>
                <a:off x="2400" y="720"/>
                <a:ext cx="816" cy="404"/>
              </a:xfrm>
              <a:prstGeom prst="rect">
                <a:avLst/>
              </a:prstGeom>
              <a:noFill/>
              <a:ln w="9525">
                <a:noFill/>
                <a:miter lim="800000"/>
                <a:headEnd/>
                <a:tailEnd/>
              </a:ln>
            </p:spPr>
            <p:txBody>
              <a:bodyPr>
                <a:prstTxWarp prst="textNoShape">
                  <a:avLst/>
                </a:prstTxWarp>
                <a:spAutoFit/>
              </a:bodyPr>
              <a:lstStyle/>
              <a:p>
                <a:pPr>
                  <a:spcBef>
                    <a:spcPct val="50000"/>
                  </a:spcBef>
                </a:pPr>
                <a:r>
                  <a:rPr lang="en-US" sz="3600"/>
                  <a:t> </a:t>
                </a:r>
                <a:r>
                  <a:rPr lang="en-US" sz="3200" b="1"/>
                  <a:t>-</a:t>
                </a:r>
                <a:r>
                  <a:rPr lang="en-US" sz="3200"/>
                  <a:t> 40</a:t>
                </a:r>
              </a:p>
            </p:txBody>
          </p:sp>
        </p:grpSp>
        <p:sp>
          <p:nvSpPr>
            <p:cNvPr id="145424" name="Text Box 14"/>
            <p:cNvSpPr txBox="1">
              <a:spLocks noChangeArrowheads="1"/>
            </p:cNvSpPr>
            <p:nvPr/>
          </p:nvSpPr>
          <p:spPr bwMode="auto">
            <a:xfrm>
              <a:off x="4155" y="1165"/>
              <a:ext cx="816"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 </a:t>
              </a:r>
              <a:r>
                <a:rPr lang="en-US" sz="3200" b="1"/>
                <a:t>-</a:t>
              </a:r>
              <a:r>
                <a:rPr lang="en-US" sz="3200"/>
                <a:t> 40</a:t>
              </a:r>
            </a:p>
          </p:txBody>
        </p:sp>
      </p:grpSp>
      <p:sp>
        <p:nvSpPr>
          <p:cNvPr id="2" name="AutoShape 19"/>
          <p:cNvSpPr>
            <a:spLocks noChangeArrowheads="1"/>
          </p:cNvSpPr>
          <p:nvPr/>
        </p:nvSpPr>
        <p:spPr bwMode="auto">
          <a:xfrm rot="10800000">
            <a:off x="1981200" y="3886200"/>
            <a:ext cx="4800600" cy="533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6" name="Group 27"/>
          <p:cNvGrpSpPr>
            <a:grpSpLocks/>
          </p:cNvGrpSpPr>
          <p:nvPr/>
        </p:nvGrpSpPr>
        <p:grpSpPr bwMode="auto">
          <a:xfrm>
            <a:off x="1033463" y="3479800"/>
            <a:ext cx="7070727" cy="536575"/>
            <a:chOff x="651" y="2192"/>
            <a:chExt cx="4454" cy="338"/>
          </a:xfrm>
        </p:grpSpPr>
        <p:sp>
          <p:nvSpPr>
            <p:cNvPr id="145420" name="Text Box 23"/>
            <p:cNvSpPr txBox="1">
              <a:spLocks noChangeArrowheads="1"/>
            </p:cNvSpPr>
            <p:nvPr/>
          </p:nvSpPr>
          <p:spPr bwMode="auto">
            <a:xfrm>
              <a:off x="651" y="2197"/>
              <a:ext cx="749" cy="327"/>
            </a:xfrm>
            <a:prstGeom prst="rect">
              <a:avLst/>
            </a:prstGeom>
            <a:solidFill>
              <a:schemeClr val="tx2"/>
            </a:solidFill>
            <a:ln w="9525">
              <a:noFill/>
              <a:miter lim="800000"/>
              <a:headEnd/>
              <a:tailEnd/>
            </a:ln>
          </p:spPr>
          <p:txBody>
            <a:bodyPr>
              <a:prstTxWarp prst="textNoShape">
                <a:avLst/>
              </a:prstTxWarp>
              <a:spAutoFit/>
            </a:bodyPr>
            <a:lstStyle/>
            <a:p>
              <a:pPr algn="ctr">
                <a:spcBef>
                  <a:spcPct val="50000"/>
                </a:spcBef>
              </a:pPr>
              <a:r>
                <a:rPr lang="en-US" sz="2800">
                  <a:solidFill>
                    <a:schemeClr val="bg1"/>
                  </a:solidFill>
                </a:rPr>
                <a:t>China</a:t>
              </a:r>
            </a:p>
          </p:txBody>
        </p:sp>
        <p:sp>
          <p:nvSpPr>
            <p:cNvPr id="145421" name="Text Box 24"/>
            <p:cNvSpPr txBox="1">
              <a:spLocks noChangeArrowheads="1"/>
            </p:cNvSpPr>
            <p:nvPr/>
          </p:nvSpPr>
          <p:spPr bwMode="auto">
            <a:xfrm>
              <a:off x="2321" y="2200"/>
              <a:ext cx="1146" cy="330"/>
            </a:xfrm>
            <a:prstGeom prst="rect">
              <a:avLst/>
            </a:prstGeom>
            <a:solidFill>
              <a:schemeClr val="tx2"/>
            </a:solidFill>
            <a:ln w="9525">
              <a:noFill/>
              <a:miter lim="800000"/>
              <a:headEnd/>
              <a:tailEnd/>
            </a:ln>
          </p:spPr>
          <p:txBody>
            <a:bodyPr>
              <a:prstTxWarp prst="textNoShape">
                <a:avLst/>
              </a:prstTxWarp>
              <a:spAutoFit/>
            </a:bodyPr>
            <a:lstStyle/>
            <a:p>
              <a:pPr algn="ctr">
                <a:spcBef>
                  <a:spcPct val="50000"/>
                </a:spcBef>
              </a:pPr>
              <a:r>
                <a:rPr lang="en-US" sz="2800">
                  <a:solidFill>
                    <a:schemeClr val="bg1"/>
                  </a:solidFill>
                </a:rPr>
                <a:t>EU/Japan</a:t>
              </a:r>
            </a:p>
          </p:txBody>
        </p:sp>
        <p:sp>
          <p:nvSpPr>
            <p:cNvPr id="145422" name="Text Box 25"/>
            <p:cNvSpPr txBox="1">
              <a:spLocks noChangeArrowheads="1"/>
            </p:cNvSpPr>
            <p:nvPr/>
          </p:nvSpPr>
          <p:spPr bwMode="auto">
            <a:xfrm>
              <a:off x="4052" y="2192"/>
              <a:ext cx="1053" cy="330"/>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US" sz="2800" dirty="0" smtClean="0">
                  <a:solidFill>
                    <a:schemeClr val="bg1"/>
                  </a:solidFill>
                </a:rPr>
                <a:t>USA/Can</a:t>
              </a:r>
              <a:endParaRPr lang="en-US" sz="2800" dirty="0">
                <a:solidFill>
                  <a:schemeClr val="bg1"/>
                </a:solidFill>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457200" y="134704"/>
            <a:ext cx="8229600" cy="936542"/>
          </a:xfrm>
        </p:spPr>
        <p:txBody>
          <a:bodyPr/>
          <a:lstStyle/>
          <a:p>
            <a:pPr eaLnBrk="1" hangingPunct="1"/>
            <a:r>
              <a:rPr lang="en-US" sz="4000" dirty="0" smtClean="0">
                <a:ea typeface="ＭＳ Ｐゴシック" charset="-128"/>
                <a:cs typeface="ＭＳ Ｐゴシック" charset="-128"/>
              </a:rPr>
              <a:t>  </a:t>
            </a:r>
            <a:r>
              <a:rPr lang="en-US" sz="4000" smtClean="0">
                <a:ea typeface="ＭＳ Ｐゴシック" charset="-128"/>
                <a:cs typeface="ＭＳ Ｐゴシック" charset="-128"/>
              </a:rPr>
              <a:t>Carbon concentrations going </a:t>
            </a:r>
            <a:r>
              <a:rPr lang="en-US" sz="4000" dirty="0" smtClean="0">
                <a:ea typeface="ＭＳ Ｐゴシック" charset="-128"/>
                <a:cs typeface="ＭＳ Ｐゴシック" charset="-128"/>
              </a:rPr>
              <a:t>up</a:t>
            </a:r>
            <a:endParaRPr lang="en-US" sz="4000" dirty="0">
              <a:ea typeface="ＭＳ Ｐゴシック" charset="-128"/>
              <a:cs typeface="ＭＳ Ｐゴシック" charset="-128"/>
            </a:endParaRPr>
          </a:p>
        </p:txBody>
      </p:sp>
      <p:sp>
        <p:nvSpPr>
          <p:cNvPr id="46084" name="Text Box 4"/>
          <p:cNvSpPr txBox="1">
            <a:spLocks noChangeArrowheads="1"/>
          </p:cNvSpPr>
          <p:nvPr/>
        </p:nvSpPr>
        <p:spPr bwMode="auto">
          <a:xfrm>
            <a:off x="1956766" y="6399674"/>
            <a:ext cx="6882433" cy="366713"/>
          </a:xfrm>
          <a:prstGeom prst="rect">
            <a:avLst/>
          </a:prstGeom>
          <a:noFill/>
          <a:ln w="9525">
            <a:noFill/>
            <a:miter lim="800000"/>
            <a:headEnd/>
            <a:tailEnd/>
          </a:ln>
        </p:spPr>
        <p:txBody>
          <a:bodyPr wrap="square">
            <a:prstTxWarp prst="textNoShape">
              <a:avLst/>
            </a:prstTxWarp>
            <a:spAutoFit/>
          </a:bodyPr>
          <a:lstStyle/>
          <a:p>
            <a:r>
              <a:rPr lang="en-US" dirty="0">
                <a:solidFill>
                  <a:srgbClr val="FFFFFF"/>
                </a:solidFill>
                <a:latin typeface="Arial" charset="0"/>
                <a:ea typeface="Arial" charset="0"/>
                <a:cs typeface="Arial" charset="0"/>
              </a:rPr>
              <a:t>Source:</a:t>
            </a:r>
            <a:r>
              <a:rPr lang="en-US" dirty="0" smtClean="0">
                <a:solidFill>
                  <a:srgbClr val="FFFFFF"/>
                </a:solidFill>
                <a:latin typeface="Arial" charset="0"/>
                <a:ea typeface="Arial" charset="0"/>
                <a:cs typeface="Arial" charset="0"/>
              </a:rPr>
              <a:t> </a:t>
            </a:r>
            <a:r>
              <a:rPr lang="en-US" dirty="0" smtClean="0"/>
              <a:t>: </a:t>
            </a:r>
            <a:r>
              <a:rPr lang="en-US" dirty="0" smtClean="0">
                <a:hlinkClick r:id="rId4"/>
              </a:rPr>
              <a:t>http://www.esrl.noaa.gov/gmd/ccgg/trends/</a:t>
            </a:r>
            <a:r>
              <a:rPr lang="en-US" dirty="0" smtClean="0"/>
              <a:t>  </a:t>
            </a:r>
            <a:endParaRPr lang="en-US" dirty="0"/>
          </a:p>
        </p:txBody>
      </p:sp>
      <p:pic>
        <p:nvPicPr>
          <p:cNvPr id="2" name="Picture 1"/>
          <p:cNvPicPr>
            <a:picLocks noChangeAspect="1"/>
          </p:cNvPicPr>
          <p:nvPr/>
        </p:nvPicPr>
        <p:blipFill>
          <a:blip r:embed="rId5"/>
          <a:stretch>
            <a:fillRect/>
          </a:stretch>
        </p:blipFill>
        <p:spPr>
          <a:xfrm>
            <a:off x="1114813" y="1075540"/>
            <a:ext cx="7136913" cy="5217516"/>
          </a:xfrm>
          <a:prstGeom prst="rect">
            <a:avLst/>
          </a:prstGeom>
        </p:spPr>
      </p:pic>
    </p:spTree>
    <p:custDataLst>
      <p:tags r:id="rId1"/>
    </p:custDataLst>
    <p:extLst>
      <p:ext uri="{BB962C8B-B14F-4D97-AF65-F5344CB8AC3E}">
        <p14:creationId xmlns:p14="http://schemas.microsoft.com/office/powerpoint/2010/main" val="36109042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E</a:t>
            </a:r>
            <a:r>
              <a:rPr lang="en-US" dirty="0" smtClean="0"/>
              <a:t>con grad school</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ea typeface="+mn-ea"/>
                <a:cs typeface="+mn-cs"/>
              </a:rPr>
              <a:t>When life gives you lemons...</a:t>
            </a:r>
          </a:p>
          <a:p>
            <a:pPr fontAlgn="auto">
              <a:spcAft>
                <a:spcPts val="0"/>
              </a:spcAft>
              <a:buFont typeface="Arial"/>
              <a:buChar char="•"/>
              <a:defRPr/>
            </a:pPr>
            <a:r>
              <a:rPr lang="en-US" dirty="0" smtClean="0">
                <a:ea typeface="+mn-ea"/>
                <a:cs typeface="+mn-cs"/>
              </a:rPr>
              <a:t>...go read “The Market for Lemons”.</a:t>
            </a:r>
          </a:p>
        </p:txBody>
      </p:sp>
    </p:spTree>
    <p:extLst>
      <p:ext uri="{BB962C8B-B14F-4D97-AF65-F5344CB8AC3E}">
        <p14:creationId xmlns:p14="http://schemas.microsoft.com/office/powerpoint/2010/main" val="743451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72390" name="Picture 6"/>
          <p:cNvPicPr>
            <a:picLocks noChangeAspect="1" noChangeArrowheads="1"/>
          </p:cNvPicPr>
          <p:nvPr/>
        </p:nvPicPr>
        <p:blipFill>
          <a:blip r:embed="rId5"/>
          <a:srcRect/>
          <a:stretch>
            <a:fillRect/>
          </a:stretch>
        </p:blipFill>
        <p:spPr bwMode="auto">
          <a:xfrm>
            <a:off x="5667375" y="2720975"/>
            <a:ext cx="3111500" cy="3898900"/>
          </a:xfrm>
          <a:prstGeom prst="rect">
            <a:avLst/>
          </a:prstGeom>
          <a:noFill/>
          <a:ln w="9525">
            <a:noFill/>
            <a:miter lim="800000"/>
            <a:headEnd/>
            <a:tailEnd/>
          </a:ln>
        </p:spPr>
      </p:pic>
      <p:sp>
        <p:nvSpPr>
          <p:cNvPr id="272391" name="Text Box 7"/>
          <p:cNvSpPr txBox="1">
            <a:spLocks noChangeArrowheads="1"/>
          </p:cNvSpPr>
          <p:nvPr/>
        </p:nvSpPr>
        <p:spPr bwMode="auto">
          <a:xfrm>
            <a:off x="5283200" y="5842000"/>
            <a:ext cx="3860800" cy="366713"/>
          </a:xfrm>
          <a:prstGeom prst="rect">
            <a:avLst/>
          </a:prstGeom>
          <a:solidFill>
            <a:schemeClr val="bg2"/>
          </a:solidFill>
          <a:ln w="9525">
            <a:noFill/>
            <a:miter lim="800000"/>
            <a:headEnd/>
            <a:tailEnd/>
          </a:ln>
        </p:spPr>
        <p:txBody>
          <a:bodyPr>
            <a:prstTxWarp prst="textNoShape">
              <a:avLst/>
            </a:prstTxWarp>
            <a:spAutoFit/>
          </a:bodyPr>
          <a:lstStyle/>
          <a:p>
            <a:pPr>
              <a:spcBef>
                <a:spcPct val="50000"/>
              </a:spcBef>
            </a:pPr>
            <a:r>
              <a:rPr lang="en-US">
                <a:latin typeface="Calibri" pitchFamily="-65" charset="0"/>
              </a:rPr>
              <a:t>Arrhenius (Swedish chemist), 1896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3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2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itle 1"/>
          <p:cNvSpPr txBox="1">
            <a:spLocks/>
          </p:cNvSpPr>
          <p:nvPr/>
        </p:nvSpPr>
        <p:spPr bwMode="auto">
          <a:xfrm>
            <a:off x="457200" y="0"/>
            <a:ext cx="8229600" cy="1143000"/>
          </a:xfrm>
          <a:prstGeom prst="rect">
            <a:avLst/>
          </a:prstGeom>
          <a:noFill/>
          <a:ln w="9525">
            <a:noFill/>
            <a:miter lim="800000"/>
            <a:headEnd/>
            <a:tailEnd/>
          </a:ln>
        </p:spPr>
        <p:txBody>
          <a:bodyPr anchor="ctr">
            <a:prstTxWarp prst="textNoShape">
              <a:avLst/>
            </a:prstTxWarp>
          </a:bodyPr>
          <a:lstStyle/>
          <a:p>
            <a:pPr algn="ctr"/>
            <a:endParaRPr lang="en-US" sz="3600">
              <a:solidFill>
                <a:srgbClr val="FFFFFF"/>
              </a:solidFill>
            </a:endParaRPr>
          </a:p>
        </p:txBody>
      </p:sp>
      <p:pic>
        <p:nvPicPr>
          <p:cNvPr id="4" name="Picture 3" descr="1970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05"/>
            <a:ext cx="9144000" cy="6819516"/>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itle 1"/>
          <p:cNvSpPr txBox="1">
            <a:spLocks/>
          </p:cNvSpPr>
          <p:nvPr/>
        </p:nvSpPr>
        <p:spPr bwMode="auto">
          <a:xfrm>
            <a:off x="457200" y="0"/>
            <a:ext cx="8229600" cy="1143000"/>
          </a:xfrm>
          <a:prstGeom prst="rect">
            <a:avLst/>
          </a:prstGeom>
          <a:noFill/>
          <a:ln w="9525">
            <a:noFill/>
            <a:miter lim="800000"/>
            <a:headEnd/>
            <a:tailEnd/>
          </a:ln>
        </p:spPr>
        <p:txBody>
          <a:bodyPr anchor="ctr">
            <a:prstTxWarp prst="textNoShape">
              <a:avLst/>
            </a:prstTxWarp>
          </a:bodyPr>
          <a:lstStyle/>
          <a:p>
            <a:pPr algn="ctr"/>
            <a:endParaRPr lang="en-US" sz="3600">
              <a:solidFill>
                <a:srgbClr val="FFFFFF"/>
              </a:solidFill>
            </a:endParaRPr>
          </a:p>
        </p:txBody>
      </p:sp>
      <p:pic>
        <p:nvPicPr>
          <p:cNvPr id="2" name="Picture 1" descr="1980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05"/>
            <a:ext cx="9144000" cy="6819516"/>
          </a:xfrm>
          <a:prstGeom prst="rect">
            <a:avLst/>
          </a:prstGeom>
        </p:spPr>
      </p:pic>
    </p:spTree>
    <p:custDataLst>
      <p:tags r:id="rId1"/>
    </p:custDataLst>
    <p:extLst>
      <p:ext uri="{BB962C8B-B14F-4D97-AF65-F5344CB8AC3E}">
        <p14:creationId xmlns:p14="http://schemas.microsoft.com/office/powerpoint/2010/main" val="254724393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itle 1"/>
          <p:cNvSpPr txBox="1">
            <a:spLocks/>
          </p:cNvSpPr>
          <p:nvPr/>
        </p:nvSpPr>
        <p:spPr bwMode="auto">
          <a:xfrm>
            <a:off x="457200" y="0"/>
            <a:ext cx="8229600" cy="1143000"/>
          </a:xfrm>
          <a:prstGeom prst="rect">
            <a:avLst/>
          </a:prstGeom>
          <a:noFill/>
          <a:ln w="9525">
            <a:noFill/>
            <a:miter lim="800000"/>
            <a:headEnd/>
            <a:tailEnd/>
          </a:ln>
        </p:spPr>
        <p:txBody>
          <a:bodyPr anchor="ctr">
            <a:prstTxWarp prst="textNoShape">
              <a:avLst/>
            </a:prstTxWarp>
          </a:bodyPr>
          <a:lstStyle/>
          <a:p>
            <a:pPr algn="ctr"/>
            <a:endParaRPr lang="en-US" sz="3600">
              <a:solidFill>
                <a:srgbClr val="FFFFFF"/>
              </a:solidFill>
            </a:endParaRPr>
          </a:p>
        </p:txBody>
      </p:sp>
      <p:pic>
        <p:nvPicPr>
          <p:cNvPr id="2" name="Picture 1" descr="1990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05"/>
            <a:ext cx="9144000" cy="6819516"/>
          </a:xfrm>
          <a:prstGeom prst="rect">
            <a:avLst/>
          </a:prstGeom>
        </p:spPr>
      </p:pic>
    </p:spTree>
    <p:custDataLst>
      <p:tags r:id="rId1"/>
    </p:custDataLst>
    <p:extLst>
      <p:ext uri="{BB962C8B-B14F-4D97-AF65-F5344CB8AC3E}">
        <p14:creationId xmlns:p14="http://schemas.microsoft.com/office/powerpoint/2010/main" val="254724393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itle 1"/>
          <p:cNvSpPr txBox="1">
            <a:spLocks/>
          </p:cNvSpPr>
          <p:nvPr/>
        </p:nvSpPr>
        <p:spPr bwMode="auto">
          <a:xfrm>
            <a:off x="457200" y="0"/>
            <a:ext cx="8229600" cy="1143000"/>
          </a:xfrm>
          <a:prstGeom prst="rect">
            <a:avLst/>
          </a:prstGeom>
          <a:noFill/>
          <a:ln w="9525">
            <a:noFill/>
            <a:miter lim="800000"/>
            <a:headEnd/>
            <a:tailEnd/>
          </a:ln>
        </p:spPr>
        <p:txBody>
          <a:bodyPr anchor="ctr">
            <a:prstTxWarp prst="textNoShape">
              <a:avLst/>
            </a:prstTxWarp>
          </a:bodyPr>
          <a:lstStyle/>
          <a:p>
            <a:pPr algn="ctr"/>
            <a:endParaRPr lang="en-US" sz="3600">
              <a:solidFill>
                <a:srgbClr val="FFFFFF"/>
              </a:solidFill>
            </a:endParaRPr>
          </a:p>
        </p:txBody>
      </p:sp>
      <p:pic>
        <p:nvPicPr>
          <p:cNvPr id="5" name="Picture 4" descr="2000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635"/>
            <a:ext cx="9144000" cy="6825261"/>
          </a:xfrm>
          <a:prstGeom prst="rect">
            <a:avLst/>
          </a:prstGeom>
        </p:spPr>
      </p:pic>
    </p:spTree>
    <p:custDataLst>
      <p:tags r:id="rId1"/>
    </p:custDataLst>
    <p:extLst>
      <p:ext uri="{BB962C8B-B14F-4D97-AF65-F5344CB8AC3E}">
        <p14:creationId xmlns:p14="http://schemas.microsoft.com/office/powerpoint/2010/main" val="254724393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itle 1"/>
          <p:cNvSpPr txBox="1">
            <a:spLocks/>
          </p:cNvSpPr>
          <p:nvPr/>
        </p:nvSpPr>
        <p:spPr bwMode="auto">
          <a:xfrm>
            <a:off x="457200" y="0"/>
            <a:ext cx="8229600" cy="1143000"/>
          </a:xfrm>
          <a:prstGeom prst="rect">
            <a:avLst/>
          </a:prstGeom>
          <a:noFill/>
          <a:ln w="9525">
            <a:noFill/>
            <a:miter lim="800000"/>
            <a:headEnd/>
            <a:tailEnd/>
          </a:ln>
        </p:spPr>
        <p:txBody>
          <a:bodyPr anchor="ctr">
            <a:prstTxWarp prst="textNoShape">
              <a:avLst/>
            </a:prstTxWarp>
          </a:bodyPr>
          <a:lstStyle/>
          <a:p>
            <a:pPr algn="ctr"/>
            <a:endParaRPr lang="en-US" sz="3600">
              <a:solidFill>
                <a:srgbClr val="FFFFFF"/>
              </a:solidFill>
            </a:endParaRPr>
          </a:p>
        </p:txBody>
      </p:sp>
      <p:pic>
        <p:nvPicPr>
          <p:cNvPr id="5" name="Picture 4" descr="2010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05"/>
            <a:ext cx="9144000" cy="6819516"/>
          </a:xfrm>
          <a:prstGeom prst="rect">
            <a:avLst/>
          </a:prstGeom>
        </p:spPr>
      </p:pic>
    </p:spTree>
    <p:custDataLst>
      <p:tags r:id="rId1"/>
    </p:custDataLst>
    <p:extLst>
      <p:ext uri="{BB962C8B-B14F-4D97-AF65-F5344CB8AC3E}">
        <p14:creationId xmlns:p14="http://schemas.microsoft.com/office/powerpoint/2010/main" val="61351278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0s-cle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05"/>
            <a:ext cx="9144000" cy="6819516"/>
          </a:xfrm>
          <a:prstGeom prst="rect">
            <a:avLst/>
          </a:prstGeom>
        </p:spPr>
      </p:pic>
      <p:sp>
        <p:nvSpPr>
          <p:cNvPr id="48134" name="Title 1"/>
          <p:cNvSpPr txBox="1">
            <a:spLocks/>
          </p:cNvSpPr>
          <p:nvPr/>
        </p:nvSpPr>
        <p:spPr bwMode="auto">
          <a:xfrm>
            <a:off x="457200" y="0"/>
            <a:ext cx="8229600" cy="1143000"/>
          </a:xfrm>
          <a:prstGeom prst="rect">
            <a:avLst/>
          </a:prstGeom>
          <a:noFill/>
          <a:ln w="9525">
            <a:noFill/>
            <a:miter lim="800000"/>
            <a:headEnd/>
            <a:tailEnd/>
          </a:ln>
        </p:spPr>
        <p:txBody>
          <a:bodyPr anchor="ctr">
            <a:prstTxWarp prst="textNoShape">
              <a:avLst/>
            </a:prstTxWarp>
          </a:bodyPr>
          <a:lstStyle/>
          <a:p>
            <a:pPr algn="ctr"/>
            <a:endParaRPr lang="en-US" sz="3600">
              <a:solidFill>
                <a:srgbClr val="FFFFFF"/>
              </a:solidFill>
            </a:endParaRPr>
          </a:p>
        </p:txBody>
      </p:sp>
      <p:sp>
        <p:nvSpPr>
          <p:cNvPr id="6" name="TextBox 5"/>
          <p:cNvSpPr txBox="1"/>
          <p:nvPr/>
        </p:nvSpPr>
        <p:spPr>
          <a:xfrm>
            <a:off x="3584023" y="1065699"/>
            <a:ext cx="4293314"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ysClr val="windowText" lastClr="000000"/>
                </a:solidFill>
                <a:effectLst/>
                <a:uLnTx/>
                <a:uFillTx/>
              </a:rPr>
              <a:t>The way to get less pollution</a:t>
            </a:r>
          </a:p>
          <a:p>
            <a:pPr marL="0" marR="0" lvl="0" indent="0" defTabSz="914400" eaLnBrk="1" fontAlgn="auto" latinLnBrk="0" hangingPunct="1">
              <a:lnSpc>
                <a:spcPct val="100000"/>
              </a:lnSpc>
              <a:spcBef>
                <a:spcPts val="0"/>
              </a:spcBef>
              <a:spcAft>
                <a:spcPts val="0"/>
              </a:spcAft>
              <a:buClrTx/>
              <a:buSzTx/>
              <a:buFontTx/>
              <a:buNone/>
              <a:tabLst/>
              <a:defRPr/>
            </a:pPr>
            <a:r>
              <a:rPr lang="en-US" sz="2000" b="1" i="1" kern="0" dirty="0">
                <a:solidFill>
                  <a:sysClr val="windowText" lastClr="000000"/>
                </a:solidFill>
              </a:rPr>
              <a:t>i</a:t>
            </a:r>
            <a:r>
              <a:rPr kumimoji="0" lang="en-US" sz="2000" b="1" i="1" u="none" strike="noStrike" kern="0" cap="none" spc="0" normalizeH="0" baseline="0" noProof="0" dirty="0" smtClean="0">
                <a:ln>
                  <a:noFill/>
                </a:ln>
                <a:solidFill>
                  <a:sysClr val="windowText" lastClr="000000"/>
                </a:solidFill>
                <a:effectLst/>
                <a:uLnTx/>
                <a:uFillTx/>
              </a:rPr>
              <a:t>s to make polluting expensive.</a:t>
            </a:r>
          </a:p>
        </p:txBody>
      </p:sp>
    </p:spTree>
    <p:custDataLst>
      <p:tags r:id="rId1"/>
    </p:custDataLst>
    <p:extLst>
      <p:ext uri="{BB962C8B-B14F-4D97-AF65-F5344CB8AC3E}">
        <p14:creationId xmlns:p14="http://schemas.microsoft.com/office/powerpoint/2010/main" val="3016784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45143762"/>
              </p:ext>
            </p:extLst>
          </p:nvPr>
        </p:nvGraphicFramePr>
        <p:xfrm>
          <a:off x="251520" y="260648"/>
          <a:ext cx="8640960" cy="61187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55198" y="6453336"/>
            <a:ext cx="3537282" cy="369332"/>
          </a:xfrm>
          <a:prstGeom prst="rect">
            <a:avLst/>
          </a:prstGeom>
          <a:noFill/>
        </p:spPr>
        <p:txBody>
          <a:bodyPr wrap="square" rtlCol="0">
            <a:spAutoFit/>
          </a:bodyPr>
          <a:lstStyle/>
          <a:p>
            <a:r>
              <a:rPr lang="en-CA" dirty="0" smtClean="0"/>
              <a:t>Source: BC Budgets 2008-2013</a:t>
            </a:r>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title="Per capita sales of refined petroleum products"/>
          <p:cNvGraphicFramePr>
            <a:graphicFrameLocks/>
          </p:cNvGraphicFramePr>
          <p:nvPr>
            <p:extLst>
              <p:ext uri="{D42A27DB-BD31-4B8C-83A1-F6EECF244321}">
                <p14:modId xmlns:p14="http://schemas.microsoft.com/office/powerpoint/2010/main" val="2974041734"/>
              </p:ext>
            </p:extLst>
          </p:nvPr>
        </p:nvGraphicFramePr>
        <p:xfrm>
          <a:off x="228600" y="460375"/>
          <a:ext cx="8686800" cy="59372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058443" y="1879488"/>
            <a:ext cx="1440115" cy="432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2800" b="1" dirty="0" smtClean="0">
                <a:solidFill>
                  <a:schemeClr val="accent1">
                    <a:lumMod val="75000"/>
                  </a:schemeClr>
                </a:solidFill>
              </a:rPr>
              <a:t>Canada</a:t>
            </a:r>
            <a:endParaRPr lang="en-CA" sz="1100" b="1" dirty="0">
              <a:solidFill>
                <a:schemeClr val="accent1">
                  <a:lumMod val="75000"/>
                </a:schemeClr>
              </a:solidFill>
            </a:endParaRPr>
          </a:p>
        </p:txBody>
      </p:sp>
      <p:sp>
        <p:nvSpPr>
          <p:cNvPr id="8" name="TextBox 7"/>
          <p:cNvSpPr txBox="1"/>
          <p:nvPr/>
        </p:nvSpPr>
        <p:spPr>
          <a:xfrm>
            <a:off x="6327558" y="3593988"/>
            <a:ext cx="879692" cy="432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2800" b="1" dirty="0" smtClean="0">
                <a:solidFill>
                  <a:srgbClr val="008000"/>
                </a:solidFill>
              </a:rPr>
              <a:t>B.C.</a:t>
            </a:r>
            <a:endParaRPr lang="en-CA" sz="1100" b="1" dirty="0">
              <a:solidFill>
                <a:srgbClr val="008000"/>
              </a:solidFill>
            </a:endParaRPr>
          </a:p>
        </p:txBody>
      </p:sp>
      <p:sp>
        <p:nvSpPr>
          <p:cNvPr id="9" name="TextBox 8"/>
          <p:cNvSpPr txBox="1"/>
          <p:nvPr/>
        </p:nvSpPr>
        <p:spPr>
          <a:xfrm>
            <a:off x="5048250" y="6491312"/>
            <a:ext cx="3772222" cy="369332"/>
          </a:xfrm>
          <a:prstGeom prst="rect">
            <a:avLst/>
          </a:prstGeom>
          <a:noFill/>
        </p:spPr>
        <p:txBody>
          <a:bodyPr wrap="square" rtlCol="0">
            <a:spAutoFit/>
          </a:bodyPr>
          <a:lstStyle/>
          <a:p>
            <a:pPr fontAlgn="auto">
              <a:spcBef>
                <a:spcPts val="0"/>
              </a:spcBef>
              <a:spcAft>
                <a:spcPts val="0"/>
              </a:spcAft>
            </a:pPr>
            <a:r>
              <a:rPr lang="en-CA" dirty="0" smtClean="0">
                <a:solidFill>
                  <a:prstClr val="black"/>
                </a:solidFill>
                <a:latin typeface="Calibri"/>
              </a:rPr>
              <a:t>Source: CANSIM 134-0004, 051-0001 </a:t>
            </a:r>
            <a:endParaRPr lang="en-CA" dirty="0">
              <a:solidFill>
                <a:prstClr val="black"/>
              </a:solidFill>
              <a:latin typeface="Calibri"/>
            </a:endParaRPr>
          </a:p>
        </p:txBody>
      </p:sp>
    </p:spTree>
    <p:extLst>
      <p:ext uri="{BB962C8B-B14F-4D97-AF65-F5344CB8AC3E}">
        <p14:creationId xmlns:p14="http://schemas.microsoft.com/office/powerpoint/2010/main" val="8594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2389655200"/>
              </p:ext>
            </p:extLst>
          </p:nvPr>
        </p:nvGraphicFramePr>
        <p:xfrm>
          <a:off x="228600" y="460375"/>
          <a:ext cx="8686800" cy="59372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48250" y="6491312"/>
            <a:ext cx="3772222" cy="369332"/>
          </a:xfrm>
          <a:prstGeom prst="rect">
            <a:avLst/>
          </a:prstGeom>
          <a:noFill/>
        </p:spPr>
        <p:txBody>
          <a:bodyPr wrap="square" rtlCol="0">
            <a:spAutoFit/>
          </a:bodyPr>
          <a:lstStyle/>
          <a:p>
            <a:pPr fontAlgn="auto">
              <a:spcBef>
                <a:spcPts val="0"/>
              </a:spcBef>
              <a:spcAft>
                <a:spcPts val="0"/>
              </a:spcAft>
            </a:pPr>
            <a:r>
              <a:rPr lang="en-CA" dirty="0" smtClean="0">
                <a:solidFill>
                  <a:prstClr val="black"/>
                </a:solidFill>
                <a:latin typeface="Calibri"/>
              </a:rPr>
              <a:t>Source: CANSIM 384-0038, 051-0001 </a:t>
            </a:r>
            <a:endParaRPr lang="en-CA" dirty="0">
              <a:solidFill>
                <a:prstClr val="black"/>
              </a:solidFill>
              <a:latin typeface="Calibri"/>
            </a:endParaRPr>
          </a:p>
        </p:txBody>
      </p:sp>
      <p:sp>
        <p:nvSpPr>
          <p:cNvPr id="7" name="TextBox 6"/>
          <p:cNvSpPr txBox="1"/>
          <p:nvPr/>
        </p:nvSpPr>
        <p:spPr>
          <a:xfrm>
            <a:off x="5994183" y="2990738"/>
            <a:ext cx="879692" cy="432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2800" b="1" dirty="0" smtClean="0">
                <a:solidFill>
                  <a:srgbClr val="008000"/>
                </a:solidFill>
              </a:rPr>
              <a:t>B.C.</a:t>
            </a:r>
            <a:endParaRPr lang="en-CA" sz="1100" b="1" dirty="0">
              <a:solidFill>
                <a:srgbClr val="008000"/>
              </a:solidFill>
            </a:endParaRPr>
          </a:p>
        </p:txBody>
      </p:sp>
      <p:sp>
        <p:nvSpPr>
          <p:cNvPr id="8" name="TextBox 7"/>
          <p:cNvSpPr txBox="1"/>
          <p:nvPr/>
        </p:nvSpPr>
        <p:spPr>
          <a:xfrm>
            <a:off x="4359943" y="2038238"/>
            <a:ext cx="1440115" cy="432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CA" sz="2800" b="1" dirty="0" smtClean="0">
                <a:solidFill>
                  <a:schemeClr val="accent1">
                    <a:lumMod val="75000"/>
                  </a:schemeClr>
                </a:solidFill>
              </a:rPr>
              <a:t>Canada</a:t>
            </a:r>
            <a:endParaRPr lang="en-CA" sz="1100" b="1" dirty="0">
              <a:solidFill>
                <a:schemeClr val="accent1">
                  <a:lumMod val="75000"/>
                </a:schemeClr>
              </a:solidFill>
            </a:endParaRPr>
          </a:p>
        </p:txBody>
      </p:sp>
    </p:spTree>
    <p:extLst>
      <p:ext uri="{BB962C8B-B14F-4D97-AF65-F5344CB8AC3E}">
        <p14:creationId xmlns:p14="http://schemas.microsoft.com/office/powerpoint/2010/main" val="233859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Microeconomics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t>When life gives you lemons...</a:t>
            </a:r>
          </a:p>
          <a:p>
            <a:pPr fontAlgn="auto">
              <a:spcAft>
                <a:spcPts val="0"/>
              </a:spcAft>
              <a:buFont typeface="Arial"/>
              <a:buChar char="•"/>
              <a:defRPr/>
            </a:pPr>
            <a:r>
              <a:rPr lang="en-US" dirty="0" smtClean="0"/>
              <a:t>...consider </a:t>
            </a:r>
            <a:r>
              <a:rPr lang="en-US" dirty="0"/>
              <a:t>a world with only two goods: lemons and “everything else”. </a:t>
            </a:r>
          </a:p>
          <a:p>
            <a:pPr fontAlgn="auto">
              <a:spcAft>
                <a:spcPts val="0"/>
              </a:spcAft>
              <a:buFont typeface="Arial"/>
              <a:buChar char="•"/>
              <a:defRPr/>
            </a:pPr>
            <a:r>
              <a:rPr lang="en-US" dirty="0" smtClean="0"/>
              <a:t>Show the budget constraint shifting so you can reach </a:t>
            </a:r>
            <a:r>
              <a:rPr lang="en-US" dirty="0"/>
              <a:t>a higher indifference </a:t>
            </a:r>
            <a:r>
              <a:rPr lang="en-US" dirty="0" smtClean="0"/>
              <a:t>curve</a:t>
            </a:r>
            <a:r>
              <a:rPr lang="en-US" dirty="0"/>
              <a:t>.</a:t>
            </a:r>
            <a:r>
              <a:rPr lang="en-US" dirty="0" smtClean="0"/>
              <a:t> </a:t>
            </a:r>
          </a:p>
          <a:p>
            <a:pPr fontAlgn="auto">
              <a:spcAft>
                <a:spcPts val="0"/>
              </a:spcAft>
              <a:buFont typeface="Arial"/>
              <a:buChar char="•"/>
              <a:defRPr/>
            </a:pPr>
            <a:r>
              <a:rPr lang="en-US" i="1" dirty="0" smtClean="0">
                <a:ea typeface="+mn-ea"/>
                <a:cs typeface="+mn-cs"/>
              </a:rPr>
              <a:t>Extra credit</a:t>
            </a:r>
            <a:r>
              <a:rPr lang="en-US" dirty="0" smtClean="0">
                <a:ea typeface="+mn-ea"/>
                <a:cs typeface="+mn-cs"/>
              </a:rPr>
              <a:t>: What if lemons are a </a:t>
            </a:r>
            <a:r>
              <a:rPr lang="en-US" i="1" dirty="0" smtClean="0">
                <a:ea typeface="+mn-ea"/>
                <a:cs typeface="+mn-cs"/>
              </a:rPr>
              <a:t>bad</a:t>
            </a:r>
            <a:r>
              <a:rPr lang="en-US" dirty="0" smtClean="0">
                <a:ea typeface="+mn-ea"/>
                <a:cs typeface="+mn-cs"/>
              </a:rPr>
              <a:t> rather than a </a:t>
            </a:r>
            <a:r>
              <a:rPr lang="en-US" i="1" dirty="0" smtClean="0">
                <a:ea typeface="+mn-ea"/>
                <a:cs typeface="+mn-cs"/>
              </a:rPr>
              <a:t>good</a:t>
            </a:r>
            <a:r>
              <a:rPr lang="en-US" dirty="0" smtClean="0">
                <a:ea typeface="+mn-ea"/>
                <a:cs typeface="+mn-cs"/>
              </a:rPr>
              <a:t>?</a:t>
            </a:r>
          </a:p>
        </p:txBody>
      </p:sp>
    </p:spTree>
    <p:extLst>
      <p:ext uri="{BB962C8B-B14F-4D97-AF65-F5344CB8AC3E}">
        <p14:creationId xmlns:p14="http://schemas.microsoft.com/office/powerpoint/2010/main" val="2447421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Tax Swap Poster(min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165100"/>
            <a:ext cx="5821680" cy="6516624"/>
          </a:xfrm>
          <a:prstGeom prst="rect">
            <a:avLst/>
          </a:prstGeom>
        </p:spPr>
      </p:pic>
    </p:spTree>
    <p:extLst>
      <p:ext uri="{BB962C8B-B14F-4D97-AF65-F5344CB8AC3E}">
        <p14:creationId xmlns:p14="http://schemas.microsoft.com/office/powerpoint/2010/main" val="7227599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FF"/>
                </a:solidFill>
              </a:rPr>
              <a:t>CarbonWA.org</a:t>
            </a:r>
            <a:r>
              <a:rPr lang="en-US" dirty="0">
                <a:solidFill>
                  <a:srgbClr val="FFFFFF"/>
                </a:solidFill>
              </a:rPr>
              <a:t> draft ballot title</a:t>
            </a:r>
          </a:p>
        </p:txBody>
      </p:sp>
      <p:sp>
        <p:nvSpPr>
          <p:cNvPr id="3" name="Content Placeholder 2"/>
          <p:cNvSpPr>
            <a:spLocks noGrp="1"/>
          </p:cNvSpPr>
          <p:nvPr>
            <p:ph idx="1"/>
          </p:nvPr>
        </p:nvSpPr>
        <p:spPr>
          <a:xfrm>
            <a:off x="457199" y="1600200"/>
            <a:ext cx="8455125" cy="4525963"/>
          </a:xfrm>
        </p:spPr>
        <p:txBody>
          <a:bodyPr>
            <a:normAutofit/>
          </a:bodyPr>
          <a:lstStyle/>
          <a:p>
            <a:r>
              <a:rPr lang="en-US" dirty="0">
                <a:solidFill>
                  <a:srgbClr val="FFFFFF"/>
                </a:solidFill>
              </a:rPr>
              <a:t>Initiative Measure No. </a:t>
            </a:r>
            <a:r>
              <a:rPr lang="en-US" dirty="0" smtClean="0">
                <a:solidFill>
                  <a:srgbClr val="FFFFFF"/>
                </a:solidFill>
              </a:rPr>
              <a:t>732 </a:t>
            </a:r>
            <a:r>
              <a:rPr lang="en-US" dirty="0">
                <a:solidFill>
                  <a:srgbClr val="FFFFFF"/>
                </a:solidFill>
              </a:rPr>
              <a:t>concerns taxes. </a:t>
            </a:r>
            <a:r>
              <a:rPr lang="en-US" dirty="0" smtClean="0">
                <a:solidFill>
                  <a:srgbClr val="FFFFFF"/>
                </a:solidFill>
              </a:rPr>
              <a:t>This </a:t>
            </a:r>
            <a:r>
              <a:rPr lang="en-US" dirty="0">
                <a:solidFill>
                  <a:srgbClr val="FFFFFF"/>
                </a:solidFill>
              </a:rPr>
              <a:t>measure would impose a carbon emission tax on certain fossil fuels and fossil-fuel-generated electricity, reduce the sales tax by one percentage point and increase a low-income exemption, and reduce certain manufacturing taxes. </a:t>
            </a:r>
            <a:r>
              <a:rPr lang="en-US" dirty="0" smtClean="0">
                <a:solidFill>
                  <a:srgbClr val="FFFFFF"/>
                </a:solidFill>
              </a:rPr>
              <a:t>Should </a:t>
            </a:r>
            <a:r>
              <a:rPr lang="en-US" dirty="0">
                <a:solidFill>
                  <a:srgbClr val="FFFFFF"/>
                </a:solidFill>
              </a:rPr>
              <a:t>this measure be enacted into law? Yes </a:t>
            </a:r>
            <a:r>
              <a:rPr lang="en-US" dirty="0" smtClean="0">
                <a:solidFill>
                  <a:srgbClr val="FFFFFF"/>
                </a:solidFill>
              </a:rPr>
              <a:t>/ </a:t>
            </a:r>
            <a:r>
              <a:rPr lang="en-US" dirty="0">
                <a:solidFill>
                  <a:srgbClr val="FFFFFF"/>
                </a:solidFill>
              </a:rPr>
              <a:t>No </a:t>
            </a:r>
            <a:endParaRPr lang="en-US" dirty="0" smtClean="0">
              <a:solidFill>
                <a:srgbClr val="FFFFFF"/>
              </a:solidFill>
            </a:endParaRPr>
          </a:p>
        </p:txBody>
      </p:sp>
    </p:spTree>
    <p:extLst>
      <p:ext uri="{BB962C8B-B14F-4D97-AF65-F5344CB8AC3E}">
        <p14:creationId xmlns:p14="http://schemas.microsoft.com/office/powerpoint/2010/main" val="337465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ea typeface="ＭＳ Ｐゴシック" pitchFamily="-65" charset="-128"/>
                <a:cs typeface="ＭＳ Ｐゴシック" pitchFamily="-65" charset="-128"/>
              </a:rPr>
              <a:t>“Alaska Temporary Fund”</a:t>
            </a:r>
          </a:p>
        </p:txBody>
      </p:sp>
      <p:sp>
        <p:nvSpPr>
          <p:cNvPr id="3" name="Content Placeholder 2"/>
          <p:cNvSpPr>
            <a:spLocks noGrp="1"/>
          </p:cNvSpPr>
          <p:nvPr>
            <p:ph idx="1"/>
          </p:nvPr>
        </p:nvSpPr>
        <p:spPr/>
        <p:txBody>
          <a:bodyPr/>
          <a:lstStyle/>
          <a:p>
            <a:pPr eaLnBrk="1" hangingPunct="1"/>
            <a:r>
              <a:rPr lang="en-US" dirty="0" smtClean="0">
                <a:ea typeface="ＭＳ Ｐゴシック" pitchFamily="-65" charset="-128"/>
                <a:cs typeface="ＭＳ Ｐゴシック" pitchFamily="-65" charset="-128"/>
              </a:rPr>
              <a:t>Fossil emissions ≈38m tons CO</a:t>
            </a:r>
            <a:r>
              <a:rPr lang="en-US" baseline="-25000" dirty="0" smtClean="0">
                <a:ea typeface="ＭＳ Ｐゴシック" pitchFamily="-65" charset="-128"/>
                <a:cs typeface="ＭＳ Ｐゴシック" pitchFamily="-65" charset="-128"/>
              </a:rPr>
              <a:t>2</a:t>
            </a:r>
            <a:r>
              <a:rPr lang="en-US" dirty="0" smtClean="0">
                <a:ea typeface="ＭＳ Ｐゴシック" pitchFamily="-65" charset="-128"/>
                <a:cs typeface="ＭＳ Ｐゴシック" pitchFamily="-65" charset="-128"/>
              </a:rPr>
              <a:t>/</a:t>
            </a:r>
            <a:r>
              <a:rPr lang="en-US" dirty="0">
                <a:ea typeface="ＭＳ Ｐゴシック" pitchFamily="-65" charset="-128"/>
                <a:cs typeface="ＭＳ Ｐゴシック" pitchFamily="-65" charset="-128"/>
              </a:rPr>
              <a:t>year </a:t>
            </a:r>
            <a:r>
              <a:rPr lang="en-US" dirty="0" smtClean="0">
                <a:ea typeface="ＭＳ Ｐゴシック" pitchFamily="-65" charset="-128"/>
                <a:cs typeface="ＭＳ Ｐゴシック" pitchFamily="-65" charset="-128"/>
              </a:rPr>
              <a:t>     (≈ half </a:t>
            </a:r>
            <a:r>
              <a:rPr lang="en-US" dirty="0">
                <a:ea typeface="ＭＳ Ｐゴシック" pitchFamily="-65" charset="-128"/>
                <a:cs typeface="ＭＳ Ｐゴシック" pitchFamily="-65" charset="-128"/>
              </a:rPr>
              <a:t>from industry, half from transport).</a:t>
            </a:r>
            <a:endParaRPr lang="en-US" dirty="0" smtClean="0">
              <a:ea typeface="ＭＳ Ｐゴシック" pitchFamily="-65" charset="-128"/>
              <a:cs typeface="ＭＳ Ｐゴシック" pitchFamily="-65" charset="-128"/>
            </a:endParaRPr>
          </a:p>
          <a:p>
            <a:pPr eaLnBrk="1" hangingPunct="1"/>
            <a:r>
              <a:rPr lang="en-US" dirty="0" smtClean="0">
                <a:ea typeface="ＭＳ Ｐゴシック" pitchFamily="-65" charset="-128"/>
                <a:cs typeface="ＭＳ Ｐゴシック" pitchFamily="-65" charset="-128"/>
              </a:rPr>
              <a:t>A tax of $30 per ton CO</a:t>
            </a:r>
            <a:r>
              <a:rPr lang="en-US" baseline="-25000" dirty="0" smtClean="0">
                <a:ea typeface="ＭＳ Ｐゴシック" pitchFamily="-65" charset="-128"/>
                <a:cs typeface="ＭＳ Ｐゴシック" pitchFamily="-65" charset="-128"/>
              </a:rPr>
              <a:t>2</a:t>
            </a:r>
            <a:r>
              <a:rPr lang="en-US" dirty="0" smtClean="0">
                <a:ea typeface="ＭＳ Ｐゴシック" pitchFamily="-65" charset="-128"/>
                <a:cs typeface="ＭＳ Ｐゴシック" pitchFamily="-65" charset="-128"/>
              </a:rPr>
              <a:t> ($0.30/gal, $0.03 per kWh coal, etc.) would…</a:t>
            </a:r>
          </a:p>
          <a:p>
            <a:pPr eaLnBrk="1" hangingPunct="1"/>
            <a:r>
              <a:rPr lang="en-US" dirty="0" smtClean="0">
                <a:ea typeface="ＭＳ Ｐゴシック" pitchFamily="-65" charset="-128"/>
                <a:cs typeface="ＭＳ Ｐゴシック" pitchFamily="-65" charset="-128"/>
              </a:rPr>
              <a:t>Generate ≈$</a:t>
            </a:r>
            <a:r>
              <a:rPr lang="en-US" dirty="0">
                <a:ea typeface="ＭＳ Ｐゴシック" pitchFamily="-65" charset="-128"/>
                <a:cs typeface="ＭＳ Ｐゴシック" pitchFamily="-65" charset="-128"/>
              </a:rPr>
              <a:t>1</a:t>
            </a:r>
            <a:r>
              <a:rPr lang="en-US" dirty="0" smtClean="0">
                <a:ea typeface="ＭＳ Ｐゴシック" pitchFamily="-65" charset="-128"/>
                <a:cs typeface="ＭＳ Ｐゴシック" pitchFamily="-65" charset="-128"/>
              </a:rPr>
              <a:t>b/</a:t>
            </a:r>
            <a:r>
              <a:rPr lang="en-US" dirty="0" err="1" smtClean="0">
                <a:ea typeface="ＭＳ Ｐゴシック" pitchFamily="-65" charset="-128"/>
                <a:cs typeface="ＭＳ Ｐゴシック" pitchFamily="-65" charset="-128"/>
              </a:rPr>
              <a:t>yr</a:t>
            </a:r>
            <a:r>
              <a:rPr lang="en-US" dirty="0" smtClean="0">
                <a:ea typeface="ＭＳ Ｐゴシック" pitchFamily="-65" charset="-128"/>
                <a:cs typeface="ＭＳ Ｐゴシック" pitchFamily="-65" charset="-128"/>
              </a:rPr>
              <a:t>, assuming 10% reduction in </a:t>
            </a:r>
            <a:r>
              <a:rPr lang="en-US" dirty="0">
                <a:ea typeface="ＭＳ Ｐゴシック" pitchFamily="-65" charset="-128"/>
                <a:cs typeface="ＭＳ Ｐゴシック" pitchFamily="-65" charset="-128"/>
              </a:rPr>
              <a:t>emissions (≈</a:t>
            </a:r>
            <a:r>
              <a:rPr lang="en-US" dirty="0" smtClean="0">
                <a:ea typeface="ＭＳ Ｐゴシック" pitchFamily="-65" charset="-128"/>
                <a:cs typeface="ＭＳ Ｐゴシック" pitchFamily="-65" charset="-128"/>
              </a:rPr>
              <a:t>$1,400/</a:t>
            </a:r>
            <a:r>
              <a:rPr lang="en-US" dirty="0">
                <a:ea typeface="ＭＳ Ｐゴシック" pitchFamily="-65" charset="-128"/>
                <a:cs typeface="ＭＳ Ｐゴシック" pitchFamily="-65" charset="-128"/>
              </a:rPr>
              <a:t>person</a:t>
            </a:r>
            <a:r>
              <a:rPr lang="en-US" dirty="0" smtClean="0">
                <a:ea typeface="ＭＳ Ｐゴシック" pitchFamily="-65" charset="-128"/>
                <a:cs typeface="ＭＳ Ｐゴシック" pitchFamily="-65" charset="-128"/>
              </a:rPr>
              <a:t>)</a:t>
            </a:r>
          </a:p>
          <a:p>
            <a:pPr eaLnBrk="1" hangingPunct="1"/>
            <a:r>
              <a:rPr lang="en-US" dirty="0" smtClean="0">
                <a:ea typeface="ＭＳ Ｐゴシック" pitchFamily="-65" charset="-128"/>
                <a:cs typeface="ＭＳ Ｐゴシック" pitchFamily="-65" charset="-128"/>
              </a:rPr>
              <a:t>Why not eliminate the corporate income tax and provide a $700/person dividend? </a:t>
            </a:r>
          </a:p>
          <a:p>
            <a:endParaRPr lang="en-US" dirty="0" smtClean="0">
              <a:ea typeface="ＭＳ Ｐゴシック" pitchFamily="-65" charset="-128"/>
              <a:cs typeface="ＭＳ Ｐゴシック" pitchFamily="-65" charset="-128"/>
            </a:endParaRPr>
          </a:p>
        </p:txBody>
      </p:sp>
      <p:sp>
        <p:nvSpPr>
          <p:cNvPr id="25604" name="TextBox 4"/>
          <p:cNvSpPr txBox="1">
            <a:spLocks noChangeArrowheads="1"/>
          </p:cNvSpPr>
          <p:nvPr/>
        </p:nvSpPr>
        <p:spPr bwMode="auto">
          <a:xfrm>
            <a:off x="4081463" y="6197600"/>
            <a:ext cx="4706937" cy="369888"/>
          </a:xfrm>
          <a:prstGeom prst="rect">
            <a:avLst/>
          </a:prstGeom>
          <a:noFill/>
          <a:ln w="9525">
            <a:noFill/>
            <a:miter lim="800000"/>
            <a:headEnd/>
            <a:tailEnd/>
          </a:ln>
        </p:spPr>
        <p:txBody>
          <a:bodyPr>
            <a:prstTxWarp prst="textNoShape">
              <a:avLst/>
            </a:prstTxWarp>
            <a:spAutoFit/>
          </a:bodyPr>
          <a:lstStyle/>
          <a:p>
            <a:r>
              <a:rPr lang="en-US" dirty="0"/>
              <a:t>Source: </a:t>
            </a:r>
            <a:r>
              <a:rPr lang="en-US" dirty="0" smtClean="0">
                <a:hlinkClick r:id="rId3"/>
              </a:rPr>
              <a:t>EPA</a:t>
            </a:r>
            <a:r>
              <a:rPr lang="en-US" dirty="0" smtClean="0"/>
              <a:t>, </a:t>
            </a:r>
            <a:r>
              <a:rPr lang="en-US" dirty="0" smtClean="0">
                <a:hlinkClick r:id="rId4"/>
              </a:rPr>
              <a:t>AK </a:t>
            </a:r>
            <a:r>
              <a:rPr lang="en-US" dirty="0" smtClean="0">
                <a:hlinkClick r:id="rId5"/>
              </a:rPr>
              <a:t>Dept </a:t>
            </a:r>
            <a:r>
              <a:rPr lang="en-US" dirty="0" smtClean="0">
                <a:hlinkClick r:id="rId4"/>
              </a:rPr>
              <a:t>of Revenue</a:t>
            </a:r>
            <a:endParaRPr lang="en-US" dirty="0"/>
          </a:p>
        </p:txBody>
      </p:sp>
    </p:spTree>
    <p:extLst>
      <p:ext uri="{BB962C8B-B14F-4D97-AF65-F5344CB8AC3E}">
        <p14:creationId xmlns:p14="http://schemas.microsoft.com/office/powerpoint/2010/main" val="2666829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60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2010.png"/>
          <p:cNvPicPr>
            <a:picLocks noChangeAspect="1"/>
          </p:cNvPicPr>
          <p:nvPr/>
        </p:nvPicPr>
        <p:blipFill>
          <a:blip r:embed="rId2"/>
          <a:stretch>
            <a:fillRect/>
          </a:stretch>
        </p:blipFill>
        <p:spPr>
          <a:xfrm>
            <a:off x="-15488" y="-1"/>
            <a:ext cx="9154458" cy="5507263"/>
          </a:xfrm>
          <a:prstGeom prst="rect">
            <a:avLst/>
          </a:prstGeom>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p-FossilFuel2008.png"/>
          <p:cNvPicPr>
            <a:picLocks noChangeAspect="1"/>
          </p:cNvPicPr>
          <p:nvPr/>
        </p:nvPicPr>
        <p:blipFill>
          <a:blip r:embed="rId2"/>
          <a:stretch>
            <a:fillRect/>
          </a:stretch>
        </p:blipFill>
        <p:spPr>
          <a:xfrm>
            <a:off x="15488" y="0"/>
            <a:ext cx="9144000" cy="5513116"/>
          </a:xfrm>
          <a:prstGeom prst="rect">
            <a:avLst/>
          </a:prstGeom>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Keynesian.jpg"/>
          <p:cNvPicPr>
            <a:picLocks noGrp="1" noChangeAspect="1"/>
          </p:cNvPicPr>
          <p:nvPr>
            <p:ph idx="1"/>
          </p:nvPr>
        </p:nvPicPr>
        <p:blipFill>
          <a:blip r:embed="rId2"/>
          <a:srcRect l="-887" r="-887"/>
          <a:stretch>
            <a:fillRect/>
          </a:stretch>
        </p:blip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941638"/>
            <a:ext cx="9144000" cy="391636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17763" name="Picture 6" descr="elmendorf-paper1b.jpg"/>
          <p:cNvPicPr>
            <a:picLocks noChangeAspect="1"/>
          </p:cNvPicPr>
          <p:nvPr/>
        </p:nvPicPr>
        <p:blipFill>
          <a:blip r:embed="rId2"/>
          <a:srcRect/>
          <a:stretch>
            <a:fillRect/>
          </a:stretch>
        </p:blipFill>
        <p:spPr bwMode="auto">
          <a:xfrm>
            <a:off x="0" y="12700"/>
            <a:ext cx="9144000" cy="4862513"/>
          </a:xfrm>
          <a:prstGeom prst="rect">
            <a:avLst/>
          </a:prstGeom>
          <a:noFill/>
          <a:ln w="9525">
            <a:noFill/>
            <a:miter lim="800000"/>
            <a:headEnd/>
            <a:tailEnd/>
          </a:ln>
        </p:spPr>
      </p:pic>
      <p:pic>
        <p:nvPicPr>
          <p:cNvPr id="117764" name="Picture 7" descr="elmendorf-paper2b.jpg"/>
          <p:cNvPicPr>
            <a:picLocks noChangeAspect="1"/>
          </p:cNvPicPr>
          <p:nvPr/>
        </p:nvPicPr>
        <p:blipFill>
          <a:blip r:embed="rId3"/>
          <a:srcRect/>
          <a:stretch>
            <a:fillRect/>
          </a:stretch>
        </p:blipFill>
        <p:spPr bwMode="auto">
          <a:xfrm>
            <a:off x="1023938" y="5118100"/>
            <a:ext cx="438150" cy="282575"/>
          </a:xfrm>
          <a:prstGeom prst="rect">
            <a:avLst/>
          </a:prstGeom>
          <a:noFill/>
          <a:ln w="9525">
            <a:noFill/>
            <a:miter lim="800000"/>
            <a:headEnd/>
            <a:tailEnd/>
          </a:ln>
        </p:spPr>
      </p:pic>
      <p:pic>
        <p:nvPicPr>
          <p:cNvPr id="117765" name="Picture 10" descr="elmendorf-paper3.jpg"/>
          <p:cNvPicPr>
            <a:picLocks noChangeAspect="1"/>
          </p:cNvPicPr>
          <p:nvPr/>
        </p:nvPicPr>
        <p:blipFill>
          <a:blip r:embed="rId4"/>
          <a:srcRect/>
          <a:stretch>
            <a:fillRect/>
          </a:stretch>
        </p:blipFill>
        <p:spPr bwMode="auto">
          <a:xfrm>
            <a:off x="0" y="5775325"/>
            <a:ext cx="9144000" cy="542925"/>
          </a:xfrm>
          <a:prstGeom prst="rect">
            <a:avLst/>
          </a:prstGeom>
          <a:noFill/>
          <a:ln w="9525">
            <a:noFill/>
            <a:miter lim="800000"/>
            <a:headEnd/>
            <a:tailEnd/>
          </a:ln>
        </p:spPr>
      </p:pic>
      <p:sp>
        <p:nvSpPr>
          <p:cNvPr id="5" name="Rectangle 4"/>
          <p:cNvSpPr/>
          <p:nvPr/>
        </p:nvSpPr>
        <p:spPr>
          <a:xfrm>
            <a:off x="635000" y="5700713"/>
            <a:ext cx="8223250" cy="4191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6" name="Rectangle 5"/>
          <p:cNvSpPr/>
          <p:nvPr/>
        </p:nvSpPr>
        <p:spPr>
          <a:xfrm>
            <a:off x="0" y="4587875"/>
            <a:ext cx="9153525" cy="2270125"/>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nt-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865" y="189923"/>
            <a:ext cx="4321247" cy="6219977"/>
          </a:xfrm>
          <a:prstGeom prst="rect">
            <a:avLst/>
          </a:prstGeom>
        </p:spPr>
      </p:pic>
      <p:pic>
        <p:nvPicPr>
          <p:cNvPr id="3" name="Picture 2" descr="Micro cover 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98" y="169181"/>
            <a:ext cx="4376928" cy="6248400"/>
          </a:xfrm>
          <a:prstGeom prst="rect">
            <a:avLst/>
          </a:prstGeom>
        </p:spPr>
      </p:pic>
      <p:sp>
        <p:nvSpPr>
          <p:cNvPr id="5" name="Rectangle 4"/>
          <p:cNvSpPr/>
          <p:nvPr/>
        </p:nvSpPr>
        <p:spPr>
          <a:xfrm>
            <a:off x="4581645" y="76976"/>
            <a:ext cx="4562356" cy="6546588"/>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mate-cover 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0"/>
            <a:ext cx="4707970" cy="6858000"/>
          </a:xfrm>
          <a:prstGeom prst="rect">
            <a:avLst/>
          </a:prstGeom>
        </p:spPr>
      </p:pic>
    </p:spTree>
    <p:extLst>
      <p:ext uri="{BB962C8B-B14F-4D97-AF65-F5344CB8AC3E}">
        <p14:creationId xmlns:p14="http://schemas.microsoft.com/office/powerpoint/2010/main" val="1975496559"/>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egpainess.jpg"/>
          <p:cNvPicPr>
            <a:picLocks noChangeAspect="1"/>
          </p:cNvPicPr>
          <p:nvPr/>
        </p:nvPicPr>
        <p:blipFill>
          <a:blip r:embed="rId2"/>
          <a:stretch>
            <a:fillRect/>
          </a:stretch>
        </p:blipFill>
        <p:spPr>
          <a:xfrm>
            <a:off x="0" y="28771"/>
            <a:ext cx="9144000" cy="6800458"/>
          </a:xfrm>
          <a:prstGeom prst="rect">
            <a:avLst/>
          </a:prstGeom>
        </p:spPr>
      </p:pic>
      <p:sp>
        <p:nvSpPr>
          <p:cNvPr id="3" name="Rectangle 2"/>
          <p:cNvSpPr/>
          <p:nvPr/>
        </p:nvSpPr>
        <p:spPr>
          <a:xfrm>
            <a:off x="172616" y="4672687"/>
            <a:ext cx="2724859" cy="19356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Macroeconomics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t>When </a:t>
            </a:r>
            <a:r>
              <a:rPr lang="en-US" dirty="0"/>
              <a:t>life gives you lemons, show the </a:t>
            </a:r>
            <a:r>
              <a:rPr lang="en-US" dirty="0" smtClean="0"/>
              <a:t>macroeconomic impacts </a:t>
            </a:r>
            <a:r>
              <a:rPr lang="en-US" dirty="0"/>
              <a:t>using an </a:t>
            </a:r>
            <a:r>
              <a:rPr lang="en-US" dirty="0" smtClean="0"/>
              <a:t>          IS</a:t>
            </a:r>
            <a:r>
              <a:rPr lang="en-US" dirty="0"/>
              <a:t>-LM model. </a:t>
            </a:r>
            <a:endParaRPr lang="en-US" dirty="0" smtClean="0"/>
          </a:p>
          <a:p>
            <a:pPr fontAlgn="auto">
              <a:spcAft>
                <a:spcPts val="0"/>
              </a:spcAft>
              <a:buFont typeface="Arial"/>
              <a:buChar char="•"/>
              <a:defRPr/>
            </a:pPr>
            <a:r>
              <a:rPr lang="en-US" i="1" dirty="0" smtClean="0"/>
              <a:t>Extra credit</a:t>
            </a:r>
            <a:r>
              <a:rPr lang="en-US" dirty="0" smtClean="0"/>
              <a:t>: Come up with clever </a:t>
            </a:r>
            <a:r>
              <a:rPr lang="en-US" dirty="0"/>
              <a:t>terminology that allows you to call it an “IS-</a:t>
            </a:r>
            <a:r>
              <a:rPr lang="en-US" dirty="0" err="1"/>
              <a:t>LMn</a:t>
            </a:r>
            <a:r>
              <a:rPr lang="en-US" dirty="0"/>
              <a:t>” model.</a:t>
            </a:r>
            <a:endParaRPr lang="en-US" dirty="0" smtClean="0">
              <a:ea typeface="+mn-ea"/>
              <a:cs typeface="+mn-cs"/>
            </a:endParaRPr>
          </a:p>
        </p:txBody>
      </p:sp>
    </p:spTree>
    <p:extLst>
      <p:ext uri="{BB962C8B-B14F-4D97-AF65-F5344CB8AC3E}">
        <p14:creationId xmlns:p14="http://schemas.microsoft.com/office/powerpoint/2010/main" val="1879843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g1.jpg"/>
          <p:cNvPicPr>
            <a:picLocks noChangeAspect="1"/>
          </p:cNvPicPr>
          <p:nvPr/>
        </p:nvPicPr>
        <p:blipFill>
          <a:blip r:embed="rId2"/>
          <a:stretch>
            <a:fillRect/>
          </a:stretch>
        </p:blipFill>
        <p:spPr>
          <a:xfrm>
            <a:off x="1786" y="0"/>
            <a:ext cx="9140428" cy="68580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1753" y="712020"/>
            <a:ext cx="5488327" cy="1384995"/>
          </a:xfrm>
          <a:prstGeom prst="rect">
            <a:avLst/>
          </a:prstGeom>
          <a:noFill/>
        </p:spPr>
        <p:txBody>
          <a:bodyPr wrap="square" rtlCol="0">
            <a:spAutoFit/>
          </a:bodyPr>
          <a:lstStyle/>
          <a:p>
            <a:pPr algn="r"/>
            <a:r>
              <a:rPr lang="en-US" sz="2800" dirty="0" smtClean="0"/>
              <a:t>Yoram Bauman</a:t>
            </a:r>
          </a:p>
          <a:p>
            <a:pPr algn="r"/>
            <a:r>
              <a:rPr lang="en-US" sz="2800" dirty="0" err="1" smtClean="0"/>
              <a:t>www.standupeconomist.com</a:t>
            </a:r>
            <a:endParaRPr lang="en-US" sz="2800" dirty="0" smtClean="0"/>
          </a:p>
          <a:p>
            <a:pPr algn="r"/>
            <a:r>
              <a:rPr lang="en-US" sz="2800" dirty="0" err="1" smtClean="0"/>
              <a:t>yoram@standupeconomist.com</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Milton Friedman</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smtClean="0"/>
              <a:t>Permanent Lemon Hypothesis</a:t>
            </a:r>
          </a:p>
          <a:p>
            <a:pPr fontAlgn="auto">
              <a:spcAft>
                <a:spcPts val="0"/>
              </a:spcAft>
              <a:buFont typeface="Arial"/>
              <a:buChar char="•"/>
              <a:defRPr/>
            </a:pPr>
            <a:r>
              <a:rPr lang="en-US" dirty="0" smtClean="0"/>
              <a:t>When life gives you lemons, make lemonade, but don’t drink it all today.</a:t>
            </a:r>
          </a:p>
          <a:p>
            <a:pPr fontAlgn="auto">
              <a:spcAft>
                <a:spcPts val="0"/>
              </a:spcAft>
              <a:buFont typeface="Arial"/>
              <a:buChar char="•"/>
              <a:defRPr/>
            </a:pPr>
            <a:r>
              <a:rPr lang="en-US" dirty="0" smtClean="0"/>
              <a:t>Instead, drink a little bit more every day  for the rest of your life.</a:t>
            </a:r>
            <a:endParaRPr lang="en-US" dirty="0" smtClean="0">
              <a:ea typeface="+mn-ea"/>
              <a:cs typeface="+mn-cs"/>
            </a:endParaRPr>
          </a:p>
        </p:txBody>
      </p:sp>
    </p:spTree>
    <p:extLst>
      <p:ext uri="{BB962C8B-B14F-4D97-AF65-F5344CB8AC3E}">
        <p14:creationId xmlns:p14="http://schemas.microsoft.com/office/powerpoint/2010/main" val="1716603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BULLETTYPE" val="3"/>
  <p:tag name="COUNTDOWNSECONDS" val="10"/>
  <p:tag name="CHARTVALUEFORMAT" val="0%"/>
  <p:tag name="MAXRESPONDERS" val="5"/>
  <p:tag name="CUSTOMCELLFORECOLOR" val="-16777216"/>
  <p:tag name="DISPLAYDEVICENUMBER" val="True"/>
  <p:tag name="CHARTCOLORS" val="0"/>
  <p:tag name="INCLUDEPPT" val="True"/>
  <p:tag name="AUTOADJUSTPARTRANGE" val="True"/>
  <p:tag name="ANSWERNOWSTYLE" val="-1"/>
  <p:tag name="BACKUPSESSIONS" val="True"/>
  <p:tag name="PARTICIPANTSINLEADERBOARD" val="5"/>
  <p:tag name="CUSTOMCELLBACKCOLOR1" val="-657956"/>
  <p:tag name="AUTOSIZEGRID" val="True"/>
  <p:tag name="PARTLISTDEFAULT" val="0"/>
  <p:tag name="TPVERSION" val="2006"/>
  <p:tag name="RESPCOUNTERFORMAT" val="0"/>
  <p:tag name="AUTOUPDATEALIASES" val="True"/>
  <p:tag name="CUSTOMCELLBACKCOLOR4" val="-8355712"/>
  <p:tag name="CHARTLABELS" val="0"/>
  <p:tag name="ZEROBASED" val="False"/>
  <p:tag name="INPUTSOURCE" val="1"/>
  <p:tag name="BUBBLEVALUEFORMAT" val="0.0"/>
  <p:tag name="GRIDSIZE" val="{Width=800, Height=600}"/>
  <p:tag name="POWERPOINTVERSION" val="11.0"/>
  <p:tag name="ROTATIONINTERVAL" val="2"/>
  <p:tag name="GRIDOPACITY" val="90"/>
  <p:tag name="SHOWBARVISIBLE" val="True"/>
  <p:tag name="CUSTOMGRIDBACKCOLOR" val="-2830136"/>
  <p:tag name="REALTIMEBACKUP" val="False"/>
  <p:tag name="USESCHEMECOLORS" val="True"/>
  <p:tag name="BACKUPMAINTENANCE" val="7"/>
  <p:tag name="COUNTDOWNSTYLE" val="-1"/>
  <p:tag name="BUBBLESIZEVISIBLE" val="True"/>
  <p:tag name="CORRECTPOINTVALUE" val="100"/>
  <p:tag name="RESETCHARTS"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172107</TotalTime>
  <Words>5382</Words>
  <Application>Microsoft Office PowerPoint</Application>
  <PresentationFormat>On-screen Show (4:3)</PresentationFormat>
  <Paragraphs>581</Paragraphs>
  <Slides>81</Slides>
  <Notes>65</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81</vt:i4>
      </vt:variant>
    </vt:vector>
  </HeadingPairs>
  <TitlesOfParts>
    <vt:vector size="94" baseType="lpstr">
      <vt:lpstr>ＭＳ Ｐゴシック</vt:lpstr>
      <vt:lpstr>Arial</vt:lpstr>
      <vt:lpstr>Calibri</vt:lpstr>
      <vt:lpstr>Wingdings</vt:lpstr>
      <vt:lpstr>Default Design</vt:lpstr>
      <vt:lpstr>1_Default Design</vt:lpstr>
      <vt:lpstr>3_Default Design</vt:lpstr>
      <vt:lpstr>7_Default Design</vt:lpstr>
      <vt:lpstr>9_Default Design</vt:lpstr>
      <vt:lpstr>1_Office Theme</vt:lpstr>
      <vt:lpstr>2_Office Theme</vt:lpstr>
      <vt:lpstr>10_Default Design</vt:lpstr>
      <vt:lpstr>12_Default Design</vt:lpstr>
      <vt:lpstr>When life gives you lemons...</vt:lpstr>
      <vt:lpstr>The classic</vt:lpstr>
      <vt:lpstr>PowerPoint Presentation</vt:lpstr>
      <vt:lpstr>But what about other variations?</vt:lpstr>
      <vt:lpstr>MBA</vt:lpstr>
      <vt:lpstr>Econ grad school</vt:lpstr>
      <vt:lpstr>Microeconomics</vt:lpstr>
      <vt:lpstr>Macroeconomics</vt:lpstr>
      <vt:lpstr>Milton Friedman</vt:lpstr>
      <vt:lpstr>Development economics</vt:lpstr>
      <vt:lpstr>The European Central Bank</vt:lpstr>
      <vt:lpstr>PowerPoint Presentation</vt:lpstr>
      <vt:lpstr>Hyperinflation in Hell</vt:lpstr>
      <vt:lpstr>Hyperinflation on Earth</vt:lpstr>
      <vt:lpstr>Hyperinflation in Hell</vt:lpstr>
      <vt:lpstr>Joss paper</vt:lpstr>
      <vt:lpstr>Theory</vt:lpstr>
      <vt:lpstr>PowerPoint Presentation</vt:lpstr>
      <vt:lpstr>PowerPoint Presentation</vt:lpstr>
      <vt:lpstr>50x = 100x = 1000x</vt:lpstr>
      <vt:lpstr>Necroeconomic reform</vt:lpstr>
      <vt:lpstr>Epilogue</vt:lpstr>
      <vt:lpstr>Referee concerns</vt:lpstr>
      <vt:lpstr>Referee concerns</vt:lpstr>
      <vt:lpstr>PowerPoint Presentation</vt:lpstr>
      <vt:lpstr>PowerPoint Presentation</vt:lpstr>
      <vt:lpstr>Mankiw’s Ten Principles of Economics, Translated</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The 10 Principles of Economics</vt:lpstr>
      <vt:lpstr>PowerPoint Presentation</vt:lpstr>
      <vt:lpstr>1,000,000+ YouTube views</vt:lpstr>
      <vt:lpstr>Favorite YouTube comments</vt:lpstr>
      <vt:lpstr>Favorite YouTube comments</vt:lpstr>
      <vt:lpstr>Favorite YouTube comments</vt:lpstr>
      <vt:lpstr>Favorite YouTube comments</vt:lpstr>
      <vt:lpstr>Favorite YouTube comments</vt:lpstr>
      <vt:lpstr>Favorite YouTube comments</vt:lpstr>
      <vt:lpstr>The 10 Principles of Economics</vt:lpstr>
      <vt:lpstr>Trade can make everyone worse off</vt:lpstr>
      <vt:lpstr>Trade can make everyone worse off</vt:lpstr>
      <vt:lpstr>Trade can make everyone worse off</vt:lpstr>
      <vt:lpstr>Trade can make everyone worse off</vt:lpstr>
      <vt:lpstr>Trade can make everyone worse off</vt:lpstr>
      <vt:lpstr>Trade can make everyone worse off</vt:lpstr>
      <vt:lpstr>  Carbon concentrations going 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CarbonWA.org draft ballot title</vt:lpstr>
      <vt:lpstr>“Alaska Temporary Fund”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Yoram Bauman</dc:creator>
  <cp:lastModifiedBy>Kari Gardey</cp:lastModifiedBy>
  <cp:revision>686</cp:revision>
  <cp:lastPrinted>2011-04-08T18:54:35Z</cp:lastPrinted>
  <dcterms:created xsi:type="dcterms:W3CDTF">2012-02-03T15:31:56Z</dcterms:created>
  <dcterms:modified xsi:type="dcterms:W3CDTF">2015-04-08T19:00:57Z</dcterms:modified>
</cp:coreProperties>
</file>