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2" r:id="rId3"/>
    <p:sldId id="279" r:id="rId4"/>
    <p:sldId id="283" r:id="rId5"/>
    <p:sldId id="271" r:id="rId6"/>
    <p:sldId id="284" r:id="rId7"/>
    <p:sldId id="285" r:id="rId8"/>
    <p:sldId id="272" r:id="rId9"/>
    <p:sldId id="273" r:id="rId10"/>
    <p:sldId id="274" r:id="rId11"/>
    <p:sldId id="275" r:id="rId12"/>
    <p:sldId id="277" r:id="rId13"/>
    <p:sldId id="276" r:id="rId14"/>
    <p:sldId id="278" r:id="rId15"/>
    <p:sldId id="280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5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DC56A01-34C5-4508-9E08-A69DDD1E32A6}" type="datetimeFigureOut">
              <a:rPr lang="en-US" smtClean="0">
                <a:solidFill>
                  <a:prstClr val="black"/>
                </a:solidFill>
              </a:rPr>
              <a:pPr/>
              <a:t>11/10/2016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2A1007-D0B3-47D7-A9A6-753C549025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6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DC56A01-34C5-4508-9E08-A69DDD1E32A6}" type="datetimeFigureOut">
              <a:rPr lang="en-US" smtClean="0">
                <a:solidFill>
                  <a:prstClr val="black"/>
                </a:solidFill>
              </a:rPr>
              <a:pPr/>
              <a:t>11/10/2016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2A1007-D0B3-47D7-A9A6-753C549025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18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24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DC56A01-34C5-4508-9E08-A69DDD1E32A6}" type="datetimeFigureOut">
              <a:rPr lang="en-US" smtClean="0">
                <a:solidFill>
                  <a:prstClr val="black"/>
                </a:solidFill>
              </a:rPr>
              <a:pPr/>
              <a:t>11/10/2016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2A1007-D0B3-47D7-A9A6-753C549025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0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DC56A01-34C5-4508-9E08-A69DDD1E32A6}" type="datetimeFigureOut">
              <a:rPr lang="en-US" smtClean="0">
                <a:solidFill>
                  <a:prstClr val="black"/>
                </a:solidFill>
              </a:rPr>
              <a:pPr/>
              <a:t>11/10/2016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2A1007-D0B3-47D7-A9A6-753C549025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2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DC56A01-34C5-4508-9E08-A69DDD1E32A6}" type="datetimeFigureOut">
              <a:rPr lang="en-US" smtClean="0">
                <a:solidFill>
                  <a:prstClr val="black"/>
                </a:solidFill>
              </a:rPr>
              <a:pPr/>
              <a:t>11/10/2016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2A1007-D0B3-47D7-A9A6-753C549025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DC56A01-34C5-4508-9E08-A69DDD1E32A6}" type="datetimeFigureOut">
              <a:rPr lang="en-US" smtClean="0">
                <a:solidFill>
                  <a:prstClr val="black"/>
                </a:solidFill>
              </a:rPr>
              <a:pPr/>
              <a:t>11/10/2016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2A1007-D0B3-47D7-A9A6-753C549025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5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DC56A01-34C5-4508-9E08-A69DDD1E32A6}" type="datetimeFigureOut">
              <a:rPr lang="en-US" smtClean="0">
                <a:solidFill>
                  <a:prstClr val="black"/>
                </a:solidFill>
              </a:rPr>
              <a:pPr/>
              <a:t>11/10/2016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2A1007-D0B3-47D7-A9A6-753C549025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3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DC56A01-34C5-4508-9E08-A69DDD1E32A6}" type="datetimeFigureOut">
              <a:rPr lang="en-US" smtClean="0">
                <a:solidFill>
                  <a:prstClr val="black"/>
                </a:solidFill>
              </a:rPr>
              <a:pPr/>
              <a:t>11/10/2016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2A1007-D0B3-47D7-A9A6-753C549025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DC56A01-34C5-4508-9E08-A69DDD1E32A6}" type="datetimeFigureOut">
              <a:rPr lang="en-US" smtClean="0">
                <a:solidFill>
                  <a:prstClr val="black"/>
                </a:solidFill>
              </a:rPr>
              <a:pPr/>
              <a:t>11/10/2016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2A1007-D0B3-47D7-A9A6-753C549025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54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1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cap="small" baseline="0">
          <a:solidFill>
            <a:schemeClr val="tx1">
              <a:lumMod val="85000"/>
              <a:lumOff val="15000"/>
            </a:schemeClr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206365"/>
            <a:ext cx="12252960" cy="58967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0939" y="418436"/>
            <a:ext cx="67096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Alaska World Affairs Council</a:t>
            </a:r>
          </a:p>
        </p:txBody>
      </p:sp>
      <p:sp>
        <p:nvSpPr>
          <p:cNvPr id="9" name="Rectangle 8"/>
          <p:cNvSpPr/>
          <p:nvPr/>
        </p:nvSpPr>
        <p:spPr>
          <a:xfrm>
            <a:off x="-3077601" y="6103104"/>
            <a:ext cx="12191999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latin typeface="Gill Sans MT" panose="020B0502020104020203" pitchFamily="34" charset="0"/>
              </a:rPr>
              <a:t> Ambassador Charles Shapiro</a:t>
            </a:r>
          </a:p>
          <a:p>
            <a:pPr algn="ctr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03323" y="4206709"/>
            <a:ext cx="270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September 30, 2016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0085" y="206674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Cuba:  The Embargo Within the Embargo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0"/>
            <a:ext cx="12192000" cy="584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Lectures for Tourists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053815"/>
            <a:ext cx="3520970" cy="469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57" y="1090233"/>
            <a:ext cx="6210943" cy="4658207"/>
          </a:xfrm>
        </p:spPr>
      </p:pic>
    </p:spTree>
    <p:extLst>
      <p:ext uri="{BB962C8B-B14F-4D97-AF65-F5344CB8AC3E}">
        <p14:creationId xmlns:p14="http://schemas.microsoft.com/office/powerpoint/2010/main" val="9300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0"/>
            <a:ext cx="12192000" cy="584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4999" y="682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cap="small" baseline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Entertainers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8" y="1550801"/>
            <a:ext cx="5461001" cy="4097613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49" y="1528762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0"/>
            <a:ext cx="12192000" cy="584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Services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651000"/>
            <a:ext cx="5724525" cy="4293394"/>
          </a:xfr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05769"/>
            <a:ext cx="56515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0"/>
            <a:ext cx="12192000" cy="584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Artists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2" y="1819193"/>
            <a:ext cx="5500268" cy="4125201"/>
          </a:xfrm>
        </p:spPr>
      </p:pic>
      <p:pic>
        <p:nvPicPr>
          <p:cNvPr id="1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19193"/>
            <a:ext cx="5549900" cy="40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0"/>
            <a:ext cx="12192000" cy="584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Farmers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1" y="1562100"/>
            <a:ext cx="5843059" cy="4382294"/>
          </a:xfr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642" y="1584381"/>
            <a:ext cx="5827558" cy="4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0"/>
            <a:ext cx="12192000" cy="584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84172" y="717439"/>
            <a:ext cx="904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The economic logic of chasing the next big thing...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721566"/>
              </p:ext>
            </p:extLst>
          </p:nvPr>
        </p:nvGraphicFramePr>
        <p:xfrm>
          <a:off x="954314" y="592366"/>
          <a:ext cx="10516508" cy="3882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0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3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5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7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24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302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18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94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81056">
                <a:tc gridSpan="2"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   Cuba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 Dominican</a:t>
                      </a:r>
                    </a:p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   Republic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   China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  Canada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 Mexico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    U.S.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 Population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11 </a:t>
                      </a:r>
                      <a:r>
                        <a:rPr lang="en-US" sz="2400" u="none" strike="noStrike" dirty="0">
                          <a:effectLst/>
                        </a:rPr>
                        <a:t>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10.4 </a:t>
                      </a:r>
                      <a:r>
                        <a:rPr lang="en-US" sz="2400" u="none" strike="noStrike" dirty="0">
                          <a:effectLst/>
                        </a:rPr>
                        <a:t>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1,400 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36 </a:t>
                      </a:r>
                      <a:r>
                        <a:rPr lang="en-US" sz="2400" u="none" strike="noStrike" dirty="0">
                          <a:effectLst/>
                        </a:rPr>
                        <a:t>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120 </a:t>
                      </a:r>
                      <a:r>
                        <a:rPr lang="en-US" sz="2400" u="none" strike="noStrike" dirty="0">
                          <a:effectLst/>
                        </a:rPr>
                        <a:t>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325 </a:t>
                      </a:r>
                      <a:r>
                        <a:rPr lang="en-US" sz="2400" u="none" strike="noStrike" dirty="0">
                          <a:effectLst/>
                        </a:rPr>
                        <a:t>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4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 GDP (US$)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$81 bn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$0.147 bn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$10.4 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$1.8 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$1.3 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$18.0 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4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 Imports </a:t>
                      </a:r>
                      <a:r>
                        <a:rPr lang="en-US" sz="2400" b="1" u="none" strike="noStrike" dirty="0">
                          <a:effectLst/>
                        </a:rPr>
                        <a:t>from </a:t>
                      </a:r>
                      <a:r>
                        <a:rPr lang="en-US" sz="2400" b="1" u="none" strike="noStrike" dirty="0" smtClean="0">
                          <a:effectLst/>
                        </a:rPr>
                        <a:t>US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$0.3 bn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 $7.2 bn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$116 bn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$354 bn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 $236bn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14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143">
                <a:tc gridSpan="5">
                  <a:txBody>
                    <a:bodyPr/>
                    <a:lstStyle/>
                    <a:p>
                      <a:r>
                        <a:rPr lang="en-US" sz="2400" b="1" dirty="0" smtClean="0"/>
                        <a:t> The</a:t>
                      </a:r>
                      <a:r>
                        <a:rPr lang="en-US" sz="2400" b="1" baseline="0" dirty="0" smtClean="0"/>
                        <a:t> U.S. exports $299 million to</a:t>
                      </a:r>
                    </a:p>
                    <a:p>
                      <a:r>
                        <a:rPr lang="en-US" sz="2400" b="1" baseline="0" dirty="0" smtClean="0"/>
                        <a:t> Canada every 9 hours.</a:t>
                      </a:r>
                      <a:endParaRPr lang="en-US" sz="2400" b="1" dirty="0"/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8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5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0"/>
            <a:ext cx="12192000" cy="584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Travel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with us!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February 19-25.  </a:t>
            </a:r>
            <a:r>
              <a:rPr lang="en-US" sz="4400" b="1" dirty="0" smtClean="0">
                <a:solidFill>
                  <a:schemeClr val="bg1"/>
                </a:solidFill>
              </a:rPr>
              <a:t>Cuba</a:t>
            </a:r>
          </a:p>
          <a:p>
            <a:r>
              <a:rPr lang="en-US" sz="4400" dirty="0">
                <a:solidFill>
                  <a:schemeClr val="bg1"/>
                </a:solidFill>
              </a:rPr>
              <a:t>March  2-9.  </a:t>
            </a:r>
            <a:r>
              <a:rPr lang="en-US" sz="4400" b="1" dirty="0">
                <a:solidFill>
                  <a:schemeClr val="bg1"/>
                </a:solidFill>
              </a:rPr>
              <a:t>Colombia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March 19-25.  </a:t>
            </a:r>
            <a:r>
              <a:rPr lang="en-US" sz="4400" b="1" dirty="0">
                <a:solidFill>
                  <a:schemeClr val="bg1"/>
                </a:solidFill>
              </a:rPr>
              <a:t>Ireland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April 22-26.  </a:t>
            </a:r>
            <a:r>
              <a:rPr lang="en-US" sz="4400" b="1" dirty="0">
                <a:solidFill>
                  <a:schemeClr val="bg1"/>
                </a:solidFill>
              </a:rPr>
              <a:t>Cuba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endParaRPr lang="en-US" sz="4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Contact Clare Morton: CHMorton@gsu.edu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 of Cu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68" y="1895475"/>
            <a:ext cx="57150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12217400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Comparison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56" y="1690688"/>
            <a:ext cx="4235450" cy="3381376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1895475"/>
            <a:ext cx="5715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1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0"/>
            <a:ext cx="12192000" cy="584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029924"/>
              </p:ext>
            </p:extLst>
          </p:nvPr>
        </p:nvGraphicFramePr>
        <p:xfrm>
          <a:off x="812802" y="1676400"/>
          <a:ext cx="9498691" cy="2130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3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7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1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5212"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smtClean="0">
                          <a:effectLst/>
                        </a:rPr>
                        <a:t>   Cuba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none" strike="noStrike" baseline="0" dirty="0" smtClean="0">
                          <a:effectLst/>
                        </a:rPr>
                        <a:t> Metro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3200" b="1" u="none" strike="noStrike" dirty="0" smtClean="0">
                          <a:effectLst/>
                        </a:rPr>
                        <a:t>Hartford, CT</a:t>
                      </a:r>
                      <a:endParaRPr lang="en-US" sz="3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smtClean="0">
                          <a:effectLst/>
                        </a:rPr>
                        <a:t>  Dominican</a:t>
                      </a:r>
                    </a:p>
                    <a:p>
                      <a:pPr algn="l" fontAlgn="b"/>
                      <a:r>
                        <a:rPr lang="en-US" sz="3200" b="1" u="none" strike="noStrike" baseline="0" dirty="0" smtClean="0">
                          <a:effectLst/>
                        </a:rPr>
                        <a:t>    </a:t>
                      </a:r>
                      <a:r>
                        <a:rPr lang="en-US" sz="3200" b="1" u="none" strike="noStrike" dirty="0" smtClean="0">
                          <a:effectLst/>
                        </a:rPr>
                        <a:t>Republic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smtClean="0">
                          <a:effectLst/>
                        </a:rPr>
                        <a:t> Population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 smtClean="0">
                          <a:effectLst/>
                        </a:rPr>
                        <a:t> 11.2 </a:t>
                      </a:r>
                      <a:r>
                        <a:rPr lang="en-US" sz="3200" u="none" strike="noStrike" dirty="0">
                          <a:effectLst/>
                        </a:rPr>
                        <a:t>m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dirty="0" smtClean="0">
                          <a:effectLst/>
                        </a:rPr>
                        <a:t> 1.2 m </a:t>
                      </a:r>
                      <a:endParaRPr lang="en-US" sz="3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 smtClean="0">
                          <a:effectLst/>
                        </a:rPr>
                        <a:t> 10.4 m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smtClean="0">
                          <a:effectLst/>
                        </a:rPr>
                        <a:t> GDP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 smtClean="0">
                          <a:effectLst/>
                        </a:rPr>
                        <a:t> $81 bn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dirty="0" smtClean="0">
                          <a:effectLst/>
                        </a:rPr>
                        <a:t> $86 bn</a:t>
                      </a:r>
                      <a:endParaRPr lang="en-US" sz="3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dirty="0" smtClean="0">
                          <a:effectLst/>
                        </a:rPr>
                        <a:t> $147 bn</a:t>
                      </a:r>
                      <a:endParaRPr lang="en-US" sz="3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4172" y="717439"/>
            <a:ext cx="904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Cuba - the next big thing?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12217400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9" y="308752"/>
            <a:ext cx="9519557" cy="5788836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Cuban Economy Stuck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6941" y="1436656"/>
            <a:ext cx="6175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1. U.S. Embargo</a:t>
            </a:r>
          </a:p>
          <a:p>
            <a:r>
              <a:rPr lang="en-US" sz="4000" b="1" dirty="0" smtClean="0"/>
              <a:t>2. Cuba’s embargo on itself</a:t>
            </a:r>
          </a:p>
          <a:p>
            <a:r>
              <a:rPr lang="en-US" sz="4000" b="1" dirty="0" smtClean="0"/>
              <a:t>	→It’s 1959 in Havana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885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12217400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Fifth Congress of the PCC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53" y="1600200"/>
            <a:ext cx="6247492" cy="4525963"/>
          </a:xfrm>
        </p:spPr>
      </p:pic>
    </p:spTree>
    <p:extLst>
      <p:ext uri="{BB962C8B-B14F-4D97-AF65-F5344CB8AC3E}">
        <p14:creationId xmlns:p14="http://schemas.microsoft.com/office/powerpoint/2010/main" val="21484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12217400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Future: </a:t>
            </a:r>
            <a:r>
              <a:rPr lang="en-US" dirty="0" err="1" smtClean="0">
                <a:solidFill>
                  <a:schemeClr val="bg1"/>
                </a:solidFill>
              </a:rPr>
              <a:t>Cuentapropistas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05794"/>
            <a:ext cx="6096000" cy="3914775"/>
          </a:xfrm>
        </p:spPr>
      </p:pic>
    </p:spTree>
    <p:extLst>
      <p:ext uri="{BB962C8B-B14F-4D97-AF65-F5344CB8AC3E}">
        <p14:creationId xmlns:p14="http://schemas.microsoft.com/office/powerpoint/2010/main" val="1846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12217400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08" y="1539912"/>
            <a:ext cx="5801784" cy="4351338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Automobile Restoration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3200"/>
            <a:ext cx="12192000" cy="584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91" y="1175419"/>
            <a:ext cx="3642009" cy="473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713" y="1295400"/>
            <a:ext cx="5727088" cy="429531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“Factory”			    Car Service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200"/>
            <a:ext cx="12192000" cy="584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933449"/>
            <a:ext cx="6680200" cy="501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3725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App developer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239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1_Office Theme</vt:lpstr>
      <vt:lpstr>PowerPoint Presentation</vt:lpstr>
      <vt:lpstr>Comparison</vt:lpstr>
      <vt:lpstr>PowerPoint Presentation</vt:lpstr>
      <vt:lpstr>Cuban Economy Stuck</vt:lpstr>
      <vt:lpstr>Fifth Congress of the PCC</vt:lpstr>
      <vt:lpstr>The Future: Cuentapropistas</vt:lpstr>
      <vt:lpstr>Automobile Restoration</vt:lpstr>
      <vt:lpstr>        “Factory”       Car Service   </vt:lpstr>
      <vt:lpstr>App developer</vt:lpstr>
      <vt:lpstr>Lectures for Tourists</vt:lpstr>
      <vt:lpstr>PowerPoint Presentation</vt:lpstr>
      <vt:lpstr>Services</vt:lpstr>
      <vt:lpstr>Artists</vt:lpstr>
      <vt:lpstr>Farmers</vt:lpstr>
      <vt:lpstr>PowerPoint Presentation</vt:lpstr>
      <vt:lpstr>Travel with us!</vt:lpstr>
    </vt:vector>
  </TitlesOfParts>
  <Company>Georgia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Alicia Griffith</dc:creator>
  <cp:lastModifiedBy>Bork</cp:lastModifiedBy>
  <cp:revision>43</cp:revision>
  <dcterms:created xsi:type="dcterms:W3CDTF">2016-02-25T21:15:56Z</dcterms:created>
  <dcterms:modified xsi:type="dcterms:W3CDTF">2016-11-10T19:46:11Z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